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476" r:id="rId6"/>
    <p:sldId id="477" r:id="rId7"/>
    <p:sldId id="478" r:id="rId8"/>
    <p:sldId id="488" r:id="rId9"/>
    <p:sldId id="479" r:id="rId10"/>
    <p:sldId id="480" r:id="rId11"/>
    <p:sldId id="481" r:id="rId12"/>
    <p:sldId id="489" r:id="rId13"/>
    <p:sldId id="482" r:id="rId14"/>
    <p:sldId id="483" r:id="rId15"/>
    <p:sldId id="484" r:id="rId16"/>
    <p:sldId id="485" r:id="rId17"/>
    <p:sldId id="490" r:id="rId18"/>
    <p:sldId id="491" r:id="rId19"/>
    <p:sldId id="492" r:id="rId20"/>
    <p:sldId id="493" r:id="rId21"/>
    <p:sldId id="486" r:id="rId22"/>
    <p:sldId id="496" r:id="rId23"/>
    <p:sldId id="487" r:id="rId24"/>
    <p:sldId id="459" r:id="rId25"/>
    <p:sldId id="494" r:id="rId26"/>
    <p:sldId id="495" r:id="rId27"/>
    <p:sldId id="475" r:id="rId28"/>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Green" initials="MG" lastIdx="1" clrIdx="0">
    <p:extLst>
      <p:ext uri="{19B8F6BF-5375-455C-9EA6-DF929625EA0E}">
        <p15:presenceInfo xmlns:p15="http://schemas.microsoft.com/office/powerpoint/2012/main" userId="S-1-5-21-2908723144-1735505695-123182143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264"/>
    <a:srgbClr val="007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240" autoAdjust="0"/>
  </p:normalViewPr>
  <p:slideViewPr>
    <p:cSldViewPr>
      <p:cViewPr varScale="1">
        <p:scale>
          <a:sx n="78" d="100"/>
          <a:sy n="78" d="100"/>
        </p:scale>
        <p:origin x="802" y="62"/>
      </p:cViewPr>
      <p:guideLst>
        <p:guide orient="horz" pos="2160"/>
        <p:guide pos="3840"/>
      </p:guideLst>
    </p:cSldViewPr>
  </p:slideViewPr>
  <p:outlineViewPr>
    <p:cViewPr>
      <p:scale>
        <a:sx n="33" d="100"/>
        <a:sy n="33" d="100"/>
      </p:scale>
      <p:origin x="0" y="-1473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2802" y="7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02BE2-628C-4F33-9348-534CF64D08F6}"/>
              </a:ext>
            </a:extLst>
          </p:cNvPr>
          <p:cNvSpPr>
            <a:spLocks noGrp="1"/>
          </p:cNvSpPr>
          <p:nvPr>
            <p:ph type="hdr" sz="quarter"/>
          </p:nvPr>
        </p:nvSpPr>
        <p:spPr>
          <a:xfrm>
            <a:off x="0" y="1"/>
            <a:ext cx="2946400" cy="49641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dirty="0">
              <a:latin typeface="Kinetic Letters" panose="00000500000000000000" pitchFamily="50" charset="0"/>
            </a:endParaRPr>
          </a:p>
        </p:txBody>
      </p:sp>
      <p:sp>
        <p:nvSpPr>
          <p:cNvPr id="3" name="Date Placeholder 2">
            <a:extLst>
              <a:ext uri="{FF2B5EF4-FFF2-40B4-BE49-F238E27FC236}">
                <a16:creationId xmlns:a16="http://schemas.microsoft.com/office/drawing/2014/main" id="{350DA66F-66F5-417F-B5F4-ADC660449863}"/>
              </a:ext>
            </a:extLst>
          </p:cNvPr>
          <p:cNvSpPr>
            <a:spLocks noGrp="1"/>
          </p:cNvSpPr>
          <p:nvPr>
            <p:ph type="dt" sz="quarter" idx="1"/>
          </p:nvPr>
        </p:nvSpPr>
        <p:spPr>
          <a:xfrm>
            <a:off x="3849688" y="1"/>
            <a:ext cx="2946400" cy="49641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D56DFCA-925A-4342-A243-69E8F82C515B}" type="datetimeFigureOut">
              <a:rPr lang="en-GB">
                <a:latin typeface="Kinetic Letters" panose="00000500000000000000" pitchFamily="50" charset="0"/>
              </a:rPr>
              <a:pPr>
                <a:defRPr/>
              </a:pPr>
              <a:t>09/02/2024</a:t>
            </a:fld>
            <a:endParaRPr lang="en-GB" dirty="0">
              <a:latin typeface="Kinetic Letters" panose="00000500000000000000" pitchFamily="50" charset="0"/>
            </a:endParaRPr>
          </a:p>
        </p:txBody>
      </p:sp>
      <p:sp>
        <p:nvSpPr>
          <p:cNvPr id="4" name="Footer Placeholder 3">
            <a:extLst>
              <a:ext uri="{FF2B5EF4-FFF2-40B4-BE49-F238E27FC236}">
                <a16:creationId xmlns:a16="http://schemas.microsoft.com/office/drawing/2014/main" id="{EE2C952B-5A12-470B-B63D-F2ABDBB5C6FE}"/>
              </a:ext>
            </a:extLst>
          </p:cNvPr>
          <p:cNvSpPr>
            <a:spLocks noGrp="1"/>
          </p:cNvSpPr>
          <p:nvPr>
            <p:ph type="ftr" sz="quarter" idx="2"/>
          </p:nvPr>
        </p:nvSpPr>
        <p:spPr>
          <a:xfrm>
            <a:off x="0" y="9430218"/>
            <a:ext cx="2946400" cy="49641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dirty="0">
              <a:latin typeface="Kinetic Letters" panose="00000500000000000000" pitchFamily="50" charset="0"/>
            </a:endParaRPr>
          </a:p>
        </p:txBody>
      </p:sp>
      <p:sp>
        <p:nvSpPr>
          <p:cNvPr id="5" name="Slide Number Placeholder 4">
            <a:extLst>
              <a:ext uri="{FF2B5EF4-FFF2-40B4-BE49-F238E27FC236}">
                <a16:creationId xmlns:a16="http://schemas.microsoft.com/office/drawing/2014/main" id="{0E56556F-BF1F-4ABB-A996-8C092C29531C}"/>
              </a:ext>
            </a:extLst>
          </p:cNvPr>
          <p:cNvSpPr>
            <a:spLocks noGrp="1"/>
          </p:cNvSpPr>
          <p:nvPr>
            <p:ph type="sldNum" sz="quarter" idx="3"/>
          </p:nvPr>
        </p:nvSpPr>
        <p:spPr>
          <a:xfrm>
            <a:off x="3849688" y="9430218"/>
            <a:ext cx="2946400" cy="4964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F0859F-6386-4173-9B5D-B59685AE4741}" type="slidenum">
              <a:rPr lang="en-GB" altLang="en-US">
                <a:latin typeface="Kinetic Letters" panose="00000500000000000000" pitchFamily="50" charset="0"/>
              </a:rPr>
              <a:pPr>
                <a:defRPr/>
              </a:pPr>
              <a:t>‹#›</a:t>
            </a:fld>
            <a:endParaRPr lang="en-GB" altLang="en-US" dirty="0">
              <a:latin typeface="Kinetic Letters" panose="00000500000000000000" pitchFamily="5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6A527E-7D9A-40E0-A52D-88600ADF84A7}"/>
              </a:ext>
            </a:extLst>
          </p:cNvPr>
          <p:cNvSpPr>
            <a:spLocks noGrp="1"/>
          </p:cNvSpPr>
          <p:nvPr>
            <p:ph type="hdr" sz="quarter"/>
          </p:nvPr>
        </p:nvSpPr>
        <p:spPr>
          <a:xfrm>
            <a:off x="0" y="1"/>
            <a:ext cx="2946400" cy="496412"/>
          </a:xfrm>
          <a:prstGeom prst="rect">
            <a:avLst/>
          </a:prstGeom>
        </p:spPr>
        <p:txBody>
          <a:bodyPr vert="horz" lIns="91440" tIns="45720" rIns="91440" bIns="45720" rtlCol="0"/>
          <a:lstStyle>
            <a:lvl1pPr algn="l" eaLnBrk="1" hangingPunct="1">
              <a:defRPr sz="1200">
                <a:latin typeface="Kinetic Letters" panose="00000500000000000000" pitchFamily="50" charset="0"/>
                <a:cs typeface="Arial" charset="0"/>
              </a:defRPr>
            </a:lvl1pPr>
          </a:lstStyle>
          <a:p>
            <a:pPr>
              <a:defRPr/>
            </a:pPr>
            <a:endParaRPr lang="en-GB" dirty="0"/>
          </a:p>
        </p:txBody>
      </p:sp>
      <p:sp>
        <p:nvSpPr>
          <p:cNvPr id="3" name="Date Placeholder 2">
            <a:extLst>
              <a:ext uri="{FF2B5EF4-FFF2-40B4-BE49-F238E27FC236}">
                <a16:creationId xmlns:a16="http://schemas.microsoft.com/office/drawing/2014/main" id="{9D04BD8E-C511-4241-A459-138604B945E7}"/>
              </a:ext>
            </a:extLst>
          </p:cNvPr>
          <p:cNvSpPr>
            <a:spLocks noGrp="1"/>
          </p:cNvSpPr>
          <p:nvPr>
            <p:ph type="dt" idx="1"/>
          </p:nvPr>
        </p:nvSpPr>
        <p:spPr>
          <a:xfrm>
            <a:off x="3849688" y="1"/>
            <a:ext cx="2946400" cy="496412"/>
          </a:xfrm>
          <a:prstGeom prst="rect">
            <a:avLst/>
          </a:prstGeom>
        </p:spPr>
        <p:txBody>
          <a:bodyPr vert="horz" lIns="91440" tIns="45720" rIns="91440" bIns="45720" rtlCol="0"/>
          <a:lstStyle>
            <a:lvl1pPr algn="r" eaLnBrk="1" hangingPunct="1">
              <a:defRPr sz="1200">
                <a:latin typeface="Kinetic Letters" panose="00000500000000000000" pitchFamily="50" charset="0"/>
                <a:cs typeface="Arial" charset="0"/>
              </a:defRPr>
            </a:lvl1pPr>
          </a:lstStyle>
          <a:p>
            <a:pPr>
              <a:defRPr/>
            </a:pPr>
            <a:fld id="{9DA5E932-00E4-491F-9212-EAC9E599EAE8}" type="datetimeFigureOut">
              <a:rPr lang="en-GB" smtClean="0"/>
              <a:pPr>
                <a:defRPr/>
              </a:pPr>
              <a:t>09/02/2024</a:t>
            </a:fld>
            <a:endParaRPr lang="en-GB" dirty="0"/>
          </a:p>
        </p:txBody>
      </p:sp>
      <p:sp>
        <p:nvSpPr>
          <p:cNvPr id="4" name="Slide Image Placeholder 3">
            <a:extLst>
              <a:ext uri="{FF2B5EF4-FFF2-40B4-BE49-F238E27FC236}">
                <a16:creationId xmlns:a16="http://schemas.microsoft.com/office/drawing/2014/main" id="{28EFB745-A497-4BCE-ACCE-FCD75AA6E7DD}"/>
              </a:ext>
            </a:extLst>
          </p:cNvPr>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C26BC09-40EC-4FC2-A183-7E4CA8C9735F}"/>
              </a:ext>
            </a:extLst>
          </p:cNvPr>
          <p:cNvSpPr>
            <a:spLocks noGrp="1"/>
          </p:cNvSpPr>
          <p:nvPr>
            <p:ph type="body" sz="quarter" idx="3"/>
          </p:nvPr>
        </p:nvSpPr>
        <p:spPr>
          <a:xfrm>
            <a:off x="679450" y="4716706"/>
            <a:ext cx="5438775" cy="446770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C730E94-2CB3-4E1C-BC54-58370EB20B02}"/>
              </a:ext>
            </a:extLst>
          </p:cNvPr>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eaLnBrk="1" hangingPunct="1">
              <a:defRPr sz="1200">
                <a:latin typeface="Kinetic Letters" panose="00000500000000000000" pitchFamily="50" charset="0"/>
                <a:cs typeface="Arial" charset="0"/>
              </a:defRPr>
            </a:lvl1pPr>
          </a:lstStyle>
          <a:p>
            <a:pPr>
              <a:defRPr/>
            </a:pPr>
            <a:endParaRPr lang="en-GB" dirty="0"/>
          </a:p>
        </p:txBody>
      </p:sp>
      <p:sp>
        <p:nvSpPr>
          <p:cNvPr id="7" name="Slide Number Placeholder 6">
            <a:extLst>
              <a:ext uri="{FF2B5EF4-FFF2-40B4-BE49-F238E27FC236}">
                <a16:creationId xmlns:a16="http://schemas.microsoft.com/office/drawing/2014/main" id="{3B9547F2-C699-4E56-AB92-001C7EA01890}"/>
              </a:ext>
            </a:extLst>
          </p:cNvPr>
          <p:cNvSpPr>
            <a:spLocks noGrp="1"/>
          </p:cNvSpPr>
          <p:nvPr>
            <p:ph type="sldNum" sz="quarter" idx="5"/>
          </p:nvPr>
        </p:nvSpPr>
        <p:spPr>
          <a:xfrm>
            <a:off x="3849688" y="9430218"/>
            <a:ext cx="2946400" cy="4964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Kinetic Letters" panose="00000500000000000000" pitchFamily="50" charset="0"/>
              </a:defRPr>
            </a:lvl1pPr>
          </a:lstStyle>
          <a:p>
            <a:pPr>
              <a:defRPr/>
            </a:pPr>
            <a:fld id="{70B98B1E-AA71-462C-B355-948B6414D922}" type="slidenum">
              <a:rPr lang="en-GB" altLang="en-US" smtClean="0"/>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E858513-54C4-4BF0-AB6B-5EE1931112CE}"/>
              </a:ext>
            </a:extLst>
          </p:cNvPr>
          <p:cNvSpPr>
            <a:spLocks noGrp="1" noRot="1" noChangeAspect="1" noChangeArrowheads="1" noTextEdit="1"/>
          </p:cNvSpPr>
          <p:nvPr>
            <p:ph type="sldImg"/>
          </p:nvPr>
        </p:nvSpPr>
        <p:spPr bwMode="auto">
          <a:xfrm>
            <a:off x="92075" y="746125"/>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D18D759-0493-444B-9D8A-D8599E59E7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72" name="Slide Number Placeholder 3">
            <a:extLst>
              <a:ext uri="{FF2B5EF4-FFF2-40B4-BE49-F238E27FC236}">
                <a16:creationId xmlns:a16="http://schemas.microsoft.com/office/drawing/2014/main" id="{FA326BAE-D906-43F2-B8BE-0A22C5EA5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2B9B3B-DF94-45FC-8A41-0CBF6FCDC6A7}" type="slidenum">
              <a:rPr lang="en-GB" altLang="en-US" smtClean="0">
                <a:latin typeface="Kinetic Letters" panose="00000500000000000000" pitchFamily="50" charset="0"/>
              </a:rPr>
              <a:pPr/>
              <a:t>23</a:t>
            </a:fld>
            <a:endParaRPr lang="en-GB" altLang="en-US" dirty="0">
              <a:latin typeface="Kinetic Letters" panose="00000500000000000000" pitchFamily="50" charset="0"/>
            </a:endParaRPr>
          </a:p>
        </p:txBody>
      </p:sp>
    </p:spTree>
    <p:extLst>
      <p:ext uri="{BB962C8B-B14F-4D97-AF65-F5344CB8AC3E}">
        <p14:creationId xmlns:p14="http://schemas.microsoft.com/office/powerpoint/2010/main" val="283951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FFC3E-4BFD-4A0A-833E-AB11E3B4C9A9}"/>
              </a:ext>
            </a:extLst>
          </p:cNvPr>
          <p:cNvSpPr/>
          <p:nvPr userDrawn="1"/>
        </p:nvSpPr>
        <p:spPr>
          <a:xfrm>
            <a:off x="239715" y="5516563"/>
            <a:ext cx="11712574"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7" descr="P:\Communications\Development\Change June 2012\New Stationery Development - Yeomans\JOC\Image3.jpg">
            <a:extLst>
              <a:ext uri="{FF2B5EF4-FFF2-40B4-BE49-F238E27FC236}">
                <a16:creationId xmlns:a16="http://schemas.microsoft.com/office/drawing/2014/main" id="{88663155-F2CC-4204-AE61-44BFECC636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8988" y="3557589"/>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71" y="908724"/>
            <a:ext cx="11664951" cy="981075"/>
          </a:xfrm>
        </p:spPr>
        <p:txBody>
          <a:bodyPr/>
          <a:lstStyle>
            <a:lvl1pPr algn="l">
              <a:defRPr sz="4400"/>
            </a:lvl1pPr>
          </a:lstStyle>
          <a:p>
            <a:r>
              <a:rPr lang="en-US" dirty="0"/>
              <a:t>Click to edit Master title style</a:t>
            </a:r>
          </a:p>
        </p:txBody>
      </p:sp>
      <p:sp>
        <p:nvSpPr>
          <p:cNvPr id="8" name="Rectangle 3"/>
          <p:cNvSpPr>
            <a:spLocks noGrp="1" noChangeArrowheads="1"/>
          </p:cNvSpPr>
          <p:nvPr>
            <p:ph type="subTitle" idx="1"/>
          </p:nvPr>
        </p:nvSpPr>
        <p:spPr>
          <a:xfrm>
            <a:off x="334435" y="2061096"/>
            <a:ext cx="11618384" cy="431800"/>
          </a:xfrm>
          <a:prstGeom prst="rect">
            <a:avLst/>
          </a:prstGeom>
        </p:spPr>
        <p:txBody>
          <a:bodyPr/>
          <a:lstStyle>
            <a:lvl1pPr marL="0" marR="0" indent="0" algn="l" defTabSz="914411"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dirty="0"/>
              <a:t>Click to edit Master subtitle style</a:t>
            </a:r>
          </a:p>
        </p:txBody>
      </p:sp>
    </p:spTree>
    <p:extLst>
      <p:ext uri="{BB962C8B-B14F-4D97-AF65-F5344CB8AC3E}">
        <p14:creationId xmlns:p14="http://schemas.microsoft.com/office/powerpoint/2010/main" val="165491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11">
            <a:extLst>
              <a:ext uri="{FF2B5EF4-FFF2-40B4-BE49-F238E27FC236}">
                <a16:creationId xmlns:a16="http://schemas.microsoft.com/office/drawing/2014/main" id="{7FE5E7DC-393F-4BDF-BA5D-7A3FC1712C21}"/>
              </a:ext>
            </a:extLst>
          </p:cNvPr>
          <p:cNvSpPr>
            <a:spLocks noGrp="1"/>
          </p:cNvSpPr>
          <p:nvPr>
            <p:ph type="sldNum" sz="quarter" idx="10"/>
          </p:nvPr>
        </p:nvSpPr>
        <p:spPr>
          <a:xfrm>
            <a:off x="9012238" y="6118226"/>
            <a:ext cx="2844800" cy="365125"/>
          </a:xfrm>
        </p:spPr>
        <p:txBody>
          <a:bodyPr/>
          <a:lstStyle>
            <a:lvl1pPr>
              <a:defRPr/>
            </a:lvl1pPr>
          </a:lstStyle>
          <a:p>
            <a:pPr>
              <a:defRPr/>
            </a:pPr>
            <a:fld id="{F94138E3-1083-42B6-B0C0-5D7C50F08AD0}" type="slidenum">
              <a:rPr lang="en-GB" altLang="en-US" smtClean="0"/>
              <a:pPr>
                <a:defRPr/>
              </a:pPr>
              <a:t>‹#›</a:t>
            </a:fld>
            <a:endParaRPr lang="en-GB" altLang="en-US" dirty="0"/>
          </a:p>
        </p:txBody>
      </p:sp>
    </p:spTree>
    <p:extLst>
      <p:ext uri="{BB962C8B-B14F-4D97-AF65-F5344CB8AC3E}">
        <p14:creationId xmlns:p14="http://schemas.microsoft.com/office/powerpoint/2010/main" val="385906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9"/>
            <a:ext cx="10363200" cy="1362075"/>
          </a:xfrm>
        </p:spPr>
        <p:txBody>
          <a:bodyPr anchor="t"/>
          <a:lstStyle>
            <a:lvl1pPr algn="l">
              <a:defRPr sz="1600" b="1" cap="all">
                <a:latin typeface="+mn-lt"/>
                <a:cs typeface="Arial" pitchFamily="34" charset="0"/>
              </a:defRPr>
            </a:lvl1pPr>
          </a:lstStyle>
          <a:p>
            <a:endParaRPr lang="en-GB" dirty="0"/>
          </a:p>
        </p:txBody>
      </p:sp>
      <p:sp>
        <p:nvSpPr>
          <p:cNvPr id="3" name="Text Placeholder 2"/>
          <p:cNvSpPr>
            <a:spLocks noGrp="1"/>
          </p:cNvSpPr>
          <p:nvPr>
            <p:ph type="body" idx="1"/>
          </p:nvPr>
        </p:nvSpPr>
        <p:spPr>
          <a:xfrm>
            <a:off x="963084" y="2780932"/>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dirty="0"/>
              <a:t>Click to edit Master text styles</a:t>
            </a:r>
          </a:p>
        </p:txBody>
      </p:sp>
      <p:sp>
        <p:nvSpPr>
          <p:cNvPr id="4" name="Slide Number Placeholder 11">
            <a:extLst>
              <a:ext uri="{FF2B5EF4-FFF2-40B4-BE49-F238E27FC236}">
                <a16:creationId xmlns:a16="http://schemas.microsoft.com/office/drawing/2014/main" id="{999E2F31-427B-4B5D-8DC1-7DB0852C6F60}"/>
              </a:ext>
            </a:extLst>
          </p:cNvPr>
          <p:cNvSpPr>
            <a:spLocks noGrp="1"/>
          </p:cNvSpPr>
          <p:nvPr>
            <p:ph type="sldNum" sz="quarter" idx="10"/>
          </p:nvPr>
        </p:nvSpPr>
        <p:spPr/>
        <p:txBody>
          <a:bodyPr/>
          <a:lstStyle>
            <a:lvl1pPr>
              <a:defRPr/>
            </a:lvl1pPr>
          </a:lstStyle>
          <a:p>
            <a:pPr>
              <a:defRPr/>
            </a:pPr>
            <a:fld id="{D8D4DFB2-C067-4407-A85B-B3A103CBFDA0}" type="slidenum">
              <a:rPr lang="en-GB" altLang="en-US" smtClean="0"/>
              <a:pPr>
                <a:defRPr/>
              </a:pPr>
              <a:t>‹#›</a:t>
            </a:fld>
            <a:endParaRPr lang="en-GB" altLang="en-US" dirty="0"/>
          </a:p>
        </p:txBody>
      </p:sp>
    </p:spTree>
    <p:extLst>
      <p:ext uri="{BB962C8B-B14F-4D97-AF65-F5344CB8AC3E}">
        <p14:creationId xmlns:p14="http://schemas.microsoft.com/office/powerpoint/2010/main" val="17879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1">
                <a:solidFill>
                  <a:srgbClr val="052264"/>
                </a:solidFill>
                <a:latin typeface="+mn-lt"/>
                <a:cs typeface="Arial" pitchFamily="34" charset="0"/>
              </a:defRPr>
            </a:lvl4pPr>
            <a:lvl5pPr>
              <a:defRPr sz="1801">
                <a:solidFill>
                  <a:srgbClr val="052264"/>
                </a:solidFill>
                <a:latin typeface="+mn-lt"/>
                <a:cs typeface="Arial" pitchFamily="34" charset="0"/>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1">
                <a:solidFill>
                  <a:srgbClr val="052264"/>
                </a:solidFill>
                <a:latin typeface="+mn-lt"/>
                <a:cs typeface="Arial" pitchFamily="34" charset="0"/>
              </a:defRPr>
            </a:lvl4pPr>
            <a:lvl5pPr>
              <a:defRPr sz="1801">
                <a:solidFill>
                  <a:srgbClr val="052264"/>
                </a:solidFill>
                <a:latin typeface="+mn-lt"/>
                <a:cs typeface="Arial" pitchFamily="34" charset="0"/>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a:extLst>
              <a:ext uri="{FF2B5EF4-FFF2-40B4-BE49-F238E27FC236}">
                <a16:creationId xmlns:a16="http://schemas.microsoft.com/office/drawing/2014/main" id="{A872C6F1-7EB6-44EA-BEBD-3EE77B255489}"/>
              </a:ext>
            </a:extLst>
          </p:cNvPr>
          <p:cNvSpPr>
            <a:spLocks noGrp="1"/>
          </p:cNvSpPr>
          <p:nvPr>
            <p:ph type="sldNum" sz="quarter" idx="10"/>
          </p:nvPr>
        </p:nvSpPr>
        <p:spPr/>
        <p:txBody>
          <a:bodyPr/>
          <a:lstStyle>
            <a:lvl1pPr>
              <a:defRPr/>
            </a:lvl1pPr>
          </a:lstStyle>
          <a:p>
            <a:pPr>
              <a:defRPr/>
            </a:pPr>
            <a:fld id="{2FE9BA4C-D5DE-488D-B0B9-697D0CCB539C}" type="slidenum">
              <a:rPr lang="en-GB" altLang="en-US" smtClean="0"/>
              <a:pPr>
                <a:defRPr/>
              </a:pPr>
              <a:t>‹#›</a:t>
            </a:fld>
            <a:endParaRPr lang="en-GB" altLang="en-US" dirty="0"/>
          </a:p>
        </p:txBody>
      </p:sp>
    </p:spTree>
    <p:extLst>
      <p:ext uri="{BB962C8B-B14F-4D97-AF65-F5344CB8AC3E}">
        <p14:creationId xmlns:p14="http://schemas.microsoft.com/office/powerpoint/2010/main" val="287271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27384" y="836715"/>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7384" y="1412779"/>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1">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1">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1">
            <a:extLst>
              <a:ext uri="{FF2B5EF4-FFF2-40B4-BE49-F238E27FC236}">
                <a16:creationId xmlns:a16="http://schemas.microsoft.com/office/drawing/2014/main" id="{ACFCF9FE-7DBB-4510-BE56-A8BE63B08294}"/>
              </a:ext>
            </a:extLst>
          </p:cNvPr>
          <p:cNvSpPr>
            <a:spLocks noGrp="1"/>
          </p:cNvSpPr>
          <p:nvPr>
            <p:ph type="sldNum" sz="quarter" idx="10"/>
          </p:nvPr>
        </p:nvSpPr>
        <p:spPr/>
        <p:txBody>
          <a:bodyPr/>
          <a:lstStyle>
            <a:lvl1pPr>
              <a:defRPr/>
            </a:lvl1pPr>
          </a:lstStyle>
          <a:p>
            <a:pPr>
              <a:defRPr/>
            </a:pPr>
            <a:fld id="{7708AC3A-AC6C-462A-BAC5-2656F56BFF5B}" type="slidenum">
              <a:rPr lang="en-GB" altLang="en-US" smtClean="0"/>
              <a:pPr>
                <a:defRPr/>
              </a:pPr>
              <a:t>‹#›</a:t>
            </a:fld>
            <a:endParaRPr lang="en-GB" altLang="en-US" dirty="0"/>
          </a:p>
        </p:txBody>
      </p:sp>
    </p:spTree>
    <p:extLst>
      <p:ext uri="{BB962C8B-B14F-4D97-AF65-F5344CB8AC3E}">
        <p14:creationId xmlns:p14="http://schemas.microsoft.com/office/powerpoint/2010/main" val="283865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lvl1pPr>
              <a:defRPr/>
            </a:lvl1pPr>
          </a:lstStyle>
          <a:p>
            <a:r>
              <a:rPr lang="en-US" dirty="0"/>
              <a:t>Click to edit Master title style</a:t>
            </a:r>
            <a:endParaRPr lang="en-GB" dirty="0"/>
          </a:p>
        </p:txBody>
      </p:sp>
      <p:sp>
        <p:nvSpPr>
          <p:cNvPr id="3" name="Slide Number Placeholder 11">
            <a:extLst>
              <a:ext uri="{FF2B5EF4-FFF2-40B4-BE49-F238E27FC236}">
                <a16:creationId xmlns:a16="http://schemas.microsoft.com/office/drawing/2014/main" id="{2A4AE4FF-54B6-4CCA-BE13-B56D55C5971B}"/>
              </a:ext>
            </a:extLst>
          </p:cNvPr>
          <p:cNvSpPr>
            <a:spLocks noGrp="1"/>
          </p:cNvSpPr>
          <p:nvPr>
            <p:ph type="sldNum" sz="quarter" idx="10"/>
          </p:nvPr>
        </p:nvSpPr>
        <p:spPr/>
        <p:txBody>
          <a:bodyPr/>
          <a:lstStyle>
            <a:lvl1pPr>
              <a:defRPr/>
            </a:lvl1pPr>
          </a:lstStyle>
          <a:p>
            <a:pPr>
              <a:defRPr/>
            </a:pPr>
            <a:fld id="{7253591C-F913-4D8D-9E7B-0506B8417D66}" type="slidenum">
              <a:rPr lang="en-GB" altLang="en-US" smtClean="0"/>
              <a:pPr>
                <a:defRPr/>
              </a:pPr>
              <a:t>‹#›</a:t>
            </a:fld>
            <a:endParaRPr lang="en-GB" altLang="en-US" dirty="0"/>
          </a:p>
        </p:txBody>
      </p:sp>
    </p:spTree>
    <p:extLst>
      <p:ext uri="{BB962C8B-B14F-4D97-AF65-F5344CB8AC3E}">
        <p14:creationId xmlns:p14="http://schemas.microsoft.com/office/powerpoint/2010/main" val="268568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2C99B026-6C04-4E5D-9D4D-20D4C3931B32}"/>
              </a:ext>
            </a:extLst>
          </p:cNvPr>
          <p:cNvSpPr>
            <a:spLocks noGrp="1"/>
          </p:cNvSpPr>
          <p:nvPr>
            <p:ph type="sldNum" sz="quarter" idx="10"/>
          </p:nvPr>
        </p:nvSpPr>
        <p:spPr/>
        <p:txBody>
          <a:bodyPr/>
          <a:lstStyle>
            <a:lvl1pPr>
              <a:defRPr/>
            </a:lvl1pPr>
          </a:lstStyle>
          <a:p>
            <a:pPr>
              <a:defRPr/>
            </a:pPr>
            <a:fld id="{690A7256-CA0C-453E-A4A7-FD863FC7150F}" type="slidenum">
              <a:rPr lang="en-GB" altLang="en-US" smtClean="0"/>
              <a:pPr>
                <a:defRPr/>
              </a:pPr>
              <a:t>‹#›</a:t>
            </a:fld>
            <a:endParaRPr lang="en-GB" altLang="en-US" dirty="0"/>
          </a:p>
        </p:txBody>
      </p:sp>
    </p:spTree>
    <p:extLst>
      <p:ext uri="{BB962C8B-B14F-4D97-AF65-F5344CB8AC3E}">
        <p14:creationId xmlns:p14="http://schemas.microsoft.com/office/powerpoint/2010/main" val="309549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3" y="836715"/>
            <a:ext cx="6815668"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527384" y="836712"/>
            <a:ext cx="4011084" cy="5112568"/>
          </a:xfrm>
          <a:prstGeom prst="rect">
            <a:avLst/>
          </a:prstGeom>
        </p:spPr>
        <p:txBody>
          <a:bodyPr/>
          <a:lstStyle>
            <a:lvl1pPr marL="0" indent="0">
              <a:buNone/>
              <a:defRPr sz="1401">
                <a:solidFill>
                  <a:srgbClr val="052264"/>
                </a:solidFill>
                <a:latin typeface="+mn-lt"/>
                <a:cs typeface="Arial" pitchFamily="34" charset="0"/>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dirty="0"/>
              <a:t>Click to edit Master text styles</a:t>
            </a:r>
          </a:p>
        </p:txBody>
      </p:sp>
      <p:sp>
        <p:nvSpPr>
          <p:cNvPr id="5" name="Title 1"/>
          <p:cNvSpPr>
            <a:spLocks noGrp="1"/>
          </p:cNvSpPr>
          <p:nvPr>
            <p:ph type="title"/>
          </p:nvPr>
        </p:nvSpPr>
        <p:spPr>
          <a:xfrm>
            <a:off x="527381" y="188640"/>
            <a:ext cx="10972800" cy="504056"/>
          </a:xfrm>
        </p:spPr>
        <p:txBody>
          <a:bodyPr/>
          <a:lstStyle>
            <a:lvl1pPr>
              <a:defRPr/>
            </a:lvl1pPr>
          </a:lstStyle>
          <a:p>
            <a:r>
              <a:rPr lang="en-US" dirty="0"/>
              <a:t>Click to edit Master title style</a:t>
            </a:r>
            <a:endParaRPr lang="en-GB" dirty="0"/>
          </a:p>
        </p:txBody>
      </p:sp>
      <p:sp>
        <p:nvSpPr>
          <p:cNvPr id="6" name="Slide Number Placeholder 11">
            <a:extLst>
              <a:ext uri="{FF2B5EF4-FFF2-40B4-BE49-F238E27FC236}">
                <a16:creationId xmlns:a16="http://schemas.microsoft.com/office/drawing/2014/main" id="{4D1EC782-99C5-4054-AE6F-B0D4726E9EC4}"/>
              </a:ext>
            </a:extLst>
          </p:cNvPr>
          <p:cNvSpPr>
            <a:spLocks noGrp="1"/>
          </p:cNvSpPr>
          <p:nvPr>
            <p:ph type="sldNum" sz="quarter" idx="10"/>
          </p:nvPr>
        </p:nvSpPr>
        <p:spPr/>
        <p:txBody>
          <a:bodyPr/>
          <a:lstStyle>
            <a:lvl1pPr>
              <a:defRPr/>
            </a:lvl1pPr>
          </a:lstStyle>
          <a:p>
            <a:pPr>
              <a:defRPr/>
            </a:pPr>
            <a:fld id="{8C7201D5-FF1E-4844-8E2C-5EA0D4E2199F}" type="slidenum">
              <a:rPr lang="en-GB" altLang="en-US" smtClean="0"/>
              <a:pPr>
                <a:defRPr/>
              </a:pPr>
              <a:t>‹#›</a:t>
            </a:fld>
            <a:endParaRPr lang="en-GB" altLang="en-US" dirty="0"/>
          </a:p>
        </p:txBody>
      </p:sp>
    </p:spTree>
    <p:extLst>
      <p:ext uri="{BB962C8B-B14F-4D97-AF65-F5344CB8AC3E}">
        <p14:creationId xmlns:p14="http://schemas.microsoft.com/office/powerpoint/2010/main" val="170686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F214B99-DF9D-4AE2-B8F9-0842FC740EB6}"/>
              </a:ext>
            </a:extLst>
          </p:cNvPr>
          <p:cNvSpPr>
            <a:spLocks noGrp="1"/>
          </p:cNvSpPr>
          <p:nvPr>
            <p:ph type="title"/>
          </p:nvPr>
        </p:nvSpPr>
        <p:spPr bwMode="auto">
          <a:xfrm>
            <a:off x="527051" y="188914"/>
            <a:ext cx="11041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a16="http://schemas.microsoft.com/office/drawing/2014/main" id="{CE8D854F-89E6-47AD-9D7B-E3D78D10E025}"/>
              </a:ext>
            </a:extLst>
          </p:cNvPr>
          <p:cNvSpPr>
            <a:spLocks noGrp="1"/>
          </p:cNvSpPr>
          <p:nvPr/>
        </p:nvSpPr>
        <p:spPr bwMode="auto">
          <a:xfrm>
            <a:off x="527051" y="1268414"/>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dirty="0">
              <a:solidFill>
                <a:srgbClr val="052264"/>
              </a:solidFill>
              <a:latin typeface="Kinetic Letters" panose="00000500000000000000" pitchFamily="50" charset="0"/>
            </a:endParaRPr>
          </a:p>
        </p:txBody>
      </p:sp>
      <p:sp>
        <p:nvSpPr>
          <p:cNvPr id="1028" name="Text Placeholder 2">
            <a:extLst>
              <a:ext uri="{FF2B5EF4-FFF2-40B4-BE49-F238E27FC236}">
                <a16:creationId xmlns:a16="http://schemas.microsoft.com/office/drawing/2014/main" id="{F1F1157F-764F-4902-96BE-DD03FA8B328B}"/>
              </a:ext>
            </a:extLst>
          </p:cNvPr>
          <p:cNvSpPr>
            <a:spLocks noGrp="1"/>
          </p:cNvSpPr>
          <p:nvPr/>
        </p:nvSpPr>
        <p:spPr bwMode="auto">
          <a:xfrm>
            <a:off x="527051" y="1268414"/>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dirty="0">
              <a:solidFill>
                <a:srgbClr val="052264"/>
              </a:solidFill>
              <a:latin typeface="Kinetic Letters" panose="00000500000000000000" pitchFamily="50" charset="0"/>
            </a:endParaRPr>
          </a:p>
        </p:txBody>
      </p:sp>
      <p:sp>
        <p:nvSpPr>
          <p:cNvPr id="1029" name="Text Placeholder 5">
            <a:extLst>
              <a:ext uri="{FF2B5EF4-FFF2-40B4-BE49-F238E27FC236}">
                <a16:creationId xmlns:a16="http://schemas.microsoft.com/office/drawing/2014/main" id="{9B843839-28DE-4051-A9F3-8C9F500F8C63}"/>
              </a:ext>
            </a:extLst>
          </p:cNvPr>
          <p:cNvSpPr>
            <a:spLocks noGrp="1"/>
          </p:cNvSpPr>
          <p:nvPr>
            <p:ph type="body" idx="1"/>
          </p:nvPr>
        </p:nvSpPr>
        <p:spPr bwMode="auto">
          <a:xfrm>
            <a:off x="527051" y="836614"/>
            <a:ext cx="11068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cxnSp>
        <p:nvCxnSpPr>
          <p:cNvPr id="8" name="Straight Connector 7">
            <a:extLst>
              <a:ext uri="{FF2B5EF4-FFF2-40B4-BE49-F238E27FC236}">
                <a16:creationId xmlns:a16="http://schemas.microsoft.com/office/drawing/2014/main" id="{8A581A68-3724-4113-9654-2ACD2B87BB75}"/>
              </a:ext>
            </a:extLst>
          </p:cNvPr>
          <p:cNvCxnSpPr/>
          <p:nvPr userDrawn="1"/>
        </p:nvCxnSpPr>
        <p:spPr>
          <a:xfrm>
            <a:off x="239715" y="765175"/>
            <a:ext cx="11617324"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CA11D-6D58-42C2-A62A-1FF7BE618F05}"/>
              </a:ext>
            </a:extLst>
          </p:cNvPr>
          <p:cNvCxnSpPr/>
          <p:nvPr userDrawn="1"/>
        </p:nvCxnSpPr>
        <p:spPr>
          <a:xfrm>
            <a:off x="239715" y="6092825"/>
            <a:ext cx="11617324"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D898E49B-22A0-4D4E-AC66-EBF184A9F8FA}"/>
              </a:ext>
            </a:extLst>
          </p:cNvPr>
          <p:cNvSpPr>
            <a:spLocks noGrp="1"/>
          </p:cNvSpPr>
          <p:nvPr>
            <p:ph type="sldNum" sz="quarter" idx="4"/>
          </p:nvPr>
        </p:nvSpPr>
        <p:spPr>
          <a:xfrm>
            <a:off x="9072564" y="611822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052264"/>
                </a:solidFill>
                <a:latin typeface="Calibri" panose="020F0502020204030204" pitchFamily="34" charset="0"/>
              </a:defRPr>
            </a:lvl1pPr>
          </a:lstStyle>
          <a:p>
            <a:pPr>
              <a:defRPr/>
            </a:pPr>
            <a:fld id="{67ABA896-A7D2-4C90-998F-AE7BECD4DD40}" type="slidenum">
              <a:rPr lang="en-GB" altLang="en-US" smtClean="0"/>
              <a:pPr>
                <a:defRPr/>
              </a:pPr>
              <a:t>‹#›</a:t>
            </a:fld>
            <a:endParaRPr lang="en-GB" altLang="en-US" dirty="0"/>
          </a:p>
        </p:txBody>
      </p:sp>
      <p:pic>
        <p:nvPicPr>
          <p:cNvPr id="1033" name="Picture 10" descr="C:\Users\joconnor\Desktop\Values logo\Untitled-5.2.jpg">
            <a:extLst>
              <a:ext uri="{FF2B5EF4-FFF2-40B4-BE49-F238E27FC236}">
                <a16:creationId xmlns:a16="http://schemas.microsoft.com/office/drawing/2014/main" id="{9B091B66-A6AC-42E6-92FD-145DE73F0CF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13457"/>
          <a:stretch>
            <a:fillRect/>
          </a:stretch>
        </p:blipFill>
        <p:spPr bwMode="auto">
          <a:xfrm>
            <a:off x="47625" y="616585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76" r:id="rId3"/>
    <p:sldLayoutId id="2147484077" r:id="rId4"/>
    <p:sldLayoutId id="2147484078" r:id="rId5"/>
    <p:sldLayoutId id="2147484079" r:id="rId6"/>
    <p:sldLayoutId id="2147484080" r:id="rId7"/>
    <p:sldLayoutId id="2147484081" r:id="rId8"/>
  </p:sldLayoutIdLst>
  <p:hf hdr="0" ftr="0" dt="0"/>
  <p:txStyles>
    <p:title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p:titleStyle>
    <p:bodyStyle>
      <a:lvl1pPr marL="342904" indent="-342904"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9" indent="-285753"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15" indent="-228604"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21" indent="-228604"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27" indent="-228604"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32"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urnonthesubtitles.org/resear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09A2-63AC-FB88-BBAE-C98691F13B1E}"/>
              </a:ext>
            </a:extLst>
          </p:cNvPr>
          <p:cNvSpPr>
            <a:spLocks noGrp="1"/>
          </p:cNvSpPr>
          <p:nvPr>
            <p:ph type="ctrTitle"/>
          </p:nvPr>
        </p:nvSpPr>
        <p:spPr>
          <a:xfrm>
            <a:off x="911424" y="260648"/>
            <a:ext cx="10195560" cy="3078480"/>
          </a:xfrm>
        </p:spPr>
        <p:txBody>
          <a:bodyPr>
            <a:normAutofit/>
          </a:bodyPr>
          <a:lstStyle/>
          <a:p>
            <a:r>
              <a:rPr lang="en-GB" sz="8000" b="1" dirty="0">
                <a:latin typeface="Kinetic Letters" panose="02000000000000000000" pitchFamily="50" charset="0"/>
              </a:rPr>
              <a:t>Helping your child with their</a:t>
            </a:r>
            <a:br>
              <a:rPr lang="en-GB" sz="8000" b="1" dirty="0">
                <a:latin typeface="Kinetic Letters" panose="02000000000000000000" pitchFamily="50" charset="0"/>
              </a:rPr>
            </a:br>
            <a:r>
              <a:rPr lang="en-GB" sz="8000" b="1" dirty="0">
                <a:latin typeface="Kinetic Letters" panose="02000000000000000000" pitchFamily="50" charset="0"/>
              </a:rPr>
              <a:t>reading journey in KS2.</a:t>
            </a:r>
          </a:p>
        </p:txBody>
      </p:sp>
      <p:sp>
        <p:nvSpPr>
          <p:cNvPr id="3" name="Subtitle 2">
            <a:extLst>
              <a:ext uri="{FF2B5EF4-FFF2-40B4-BE49-F238E27FC236}">
                <a16:creationId xmlns:a16="http://schemas.microsoft.com/office/drawing/2014/main" id="{C75C54FA-987C-C834-C75C-E490D580A215}"/>
              </a:ext>
            </a:extLst>
          </p:cNvPr>
          <p:cNvSpPr>
            <a:spLocks noGrp="1"/>
          </p:cNvSpPr>
          <p:nvPr>
            <p:ph type="subTitle" idx="1"/>
          </p:nvPr>
        </p:nvSpPr>
        <p:spPr>
          <a:xfrm>
            <a:off x="-1281665" y="2237593"/>
            <a:ext cx="13861773" cy="6765096"/>
          </a:xfrm>
        </p:spPr>
        <p:txBody>
          <a:bodyPr>
            <a:normAutofit/>
          </a:bodyPr>
          <a:lstStyle/>
          <a:p>
            <a:r>
              <a:rPr lang="en-GB" sz="4400" b="1" u="sng" dirty="0">
                <a:latin typeface="Kinetic Letters" panose="02000000000000000000" pitchFamily="50" charset="0"/>
              </a:rPr>
              <a:t> </a:t>
            </a:r>
          </a:p>
        </p:txBody>
      </p:sp>
      <p:pic>
        <p:nvPicPr>
          <p:cNvPr id="5" name="Picture 4" descr="A picture containing text, porcelain&#10;&#10;Description automatically generated">
            <a:extLst>
              <a:ext uri="{FF2B5EF4-FFF2-40B4-BE49-F238E27FC236}">
                <a16:creationId xmlns:a16="http://schemas.microsoft.com/office/drawing/2014/main" id="{732D99DC-D1F1-E5E7-9F3E-079AF5E92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5085184"/>
            <a:ext cx="1512168" cy="1512168"/>
          </a:xfrm>
          <a:prstGeom prst="rect">
            <a:avLst/>
          </a:prstGeom>
        </p:spPr>
      </p:pic>
    </p:spTree>
    <p:extLst>
      <p:ext uri="{BB962C8B-B14F-4D97-AF65-F5344CB8AC3E}">
        <p14:creationId xmlns:p14="http://schemas.microsoft.com/office/powerpoint/2010/main" val="427828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CAFC5-1AC9-62FC-E07B-F8D03F31C3F4}"/>
              </a:ext>
            </a:extLst>
          </p:cNvPr>
          <p:cNvSpPr>
            <a:spLocks noGrp="1"/>
          </p:cNvSpPr>
          <p:nvPr>
            <p:ph idx="1"/>
          </p:nvPr>
        </p:nvSpPr>
        <p:spPr>
          <a:xfrm>
            <a:off x="134267" y="815176"/>
            <a:ext cx="11116294" cy="4870677"/>
          </a:xfrm>
        </p:spPr>
        <p:txBody>
          <a:bodyPr/>
          <a:lstStyle/>
          <a:p>
            <a:pPr marL="0" indent="0">
              <a:buNone/>
            </a:pPr>
            <a:r>
              <a:rPr lang="en-GB" b="1" u="sng" dirty="0">
                <a:latin typeface="Kinetic Letters" panose="02000000000000000000" pitchFamily="50" charset="0"/>
              </a:rPr>
              <a:t>Example Year 4</a:t>
            </a:r>
            <a:r>
              <a:rPr lang="en-GB" b="1" dirty="0">
                <a:latin typeface="Kinetic Letters" panose="02000000000000000000" pitchFamily="50" charset="0"/>
              </a:rPr>
              <a:t>: </a:t>
            </a:r>
          </a:p>
        </p:txBody>
      </p:sp>
      <p:pic>
        <p:nvPicPr>
          <p:cNvPr id="6" name="Picture 5">
            <a:extLst>
              <a:ext uri="{FF2B5EF4-FFF2-40B4-BE49-F238E27FC236}">
                <a16:creationId xmlns:a16="http://schemas.microsoft.com/office/drawing/2014/main" id="{1CDE89A7-2E2E-4207-00D8-FCE69B65BBB3}"/>
              </a:ext>
            </a:extLst>
          </p:cNvPr>
          <p:cNvPicPr>
            <a:picLocks noChangeAspect="1"/>
          </p:cNvPicPr>
          <p:nvPr/>
        </p:nvPicPr>
        <p:blipFill>
          <a:blip r:embed="rId2"/>
          <a:stretch>
            <a:fillRect/>
          </a:stretch>
        </p:blipFill>
        <p:spPr>
          <a:xfrm>
            <a:off x="407368" y="1478894"/>
            <a:ext cx="2880544" cy="3900206"/>
          </a:xfrm>
          <a:prstGeom prst="rect">
            <a:avLst/>
          </a:prstGeom>
        </p:spPr>
      </p:pic>
      <p:pic>
        <p:nvPicPr>
          <p:cNvPr id="9" name="Picture 8">
            <a:extLst>
              <a:ext uri="{FF2B5EF4-FFF2-40B4-BE49-F238E27FC236}">
                <a16:creationId xmlns:a16="http://schemas.microsoft.com/office/drawing/2014/main" id="{6A7AE5D9-E76B-1BDA-A98C-8E1A356742FC}"/>
              </a:ext>
            </a:extLst>
          </p:cNvPr>
          <p:cNvPicPr>
            <a:picLocks noChangeAspect="1"/>
          </p:cNvPicPr>
          <p:nvPr/>
        </p:nvPicPr>
        <p:blipFill>
          <a:blip r:embed="rId3"/>
          <a:stretch>
            <a:fillRect/>
          </a:stretch>
        </p:blipFill>
        <p:spPr>
          <a:xfrm>
            <a:off x="4358240" y="836482"/>
            <a:ext cx="2668348" cy="5185031"/>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A50A11B6-E0EF-8239-1188-B3862FDDC6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7174074" y="1534385"/>
            <a:ext cx="5052302" cy="3789227"/>
          </a:xfrm>
          <a:prstGeom prst="rect">
            <a:avLst/>
          </a:prstGeom>
        </p:spPr>
      </p:pic>
      <p:sp>
        <p:nvSpPr>
          <p:cNvPr id="10"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What a WCR lesson looks like:</a:t>
            </a:r>
          </a:p>
        </p:txBody>
      </p:sp>
    </p:spTree>
    <p:extLst>
      <p:ext uri="{BB962C8B-B14F-4D97-AF65-F5344CB8AC3E}">
        <p14:creationId xmlns:p14="http://schemas.microsoft.com/office/powerpoint/2010/main" val="31875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CAFC5-1AC9-62FC-E07B-F8D03F31C3F4}"/>
              </a:ext>
            </a:extLst>
          </p:cNvPr>
          <p:cNvSpPr>
            <a:spLocks noGrp="1"/>
          </p:cNvSpPr>
          <p:nvPr>
            <p:ph idx="1"/>
          </p:nvPr>
        </p:nvSpPr>
        <p:spPr>
          <a:xfrm>
            <a:off x="237506" y="878775"/>
            <a:ext cx="11116294" cy="4870677"/>
          </a:xfrm>
        </p:spPr>
        <p:txBody>
          <a:bodyPr/>
          <a:lstStyle/>
          <a:p>
            <a:pPr marL="0" indent="0">
              <a:buNone/>
            </a:pPr>
            <a:r>
              <a:rPr lang="en-GB" b="1" u="sng" dirty="0">
                <a:latin typeface="Kinetic Letters" panose="02000000000000000000" pitchFamily="50" charset="0"/>
              </a:rPr>
              <a:t>Example Year 5</a:t>
            </a:r>
            <a:r>
              <a:rPr lang="en-GB" b="1" dirty="0">
                <a:latin typeface="Kinetic Letters" panose="02000000000000000000" pitchFamily="50" charset="0"/>
              </a:rPr>
              <a:t>: </a:t>
            </a:r>
          </a:p>
        </p:txBody>
      </p:sp>
      <p:pic>
        <p:nvPicPr>
          <p:cNvPr id="6" name="Picture 5">
            <a:extLst>
              <a:ext uri="{FF2B5EF4-FFF2-40B4-BE49-F238E27FC236}">
                <a16:creationId xmlns:a16="http://schemas.microsoft.com/office/drawing/2014/main" id="{006A33D0-CBC0-E88C-CD03-6B5D3A264443}"/>
              </a:ext>
            </a:extLst>
          </p:cNvPr>
          <p:cNvPicPr>
            <a:picLocks noChangeAspect="1"/>
          </p:cNvPicPr>
          <p:nvPr/>
        </p:nvPicPr>
        <p:blipFill>
          <a:blip r:embed="rId2"/>
          <a:stretch>
            <a:fillRect/>
          </a:stretch>
        </p:blipFill>
        <p:spPr>
          <a:xfrm>
            <a:off x="368062" y="1339718"/>
            <a:ext cx="2919626" cy="4438355"/>
          </a:xfrm>
          <a:prstGeom prst="rect">
            <a:avLst/>
          </a:prstGeom>
        </p:spPr>
      </p:pic>
      <p:pic>
        <p:nvPicPr>
          <p:cNvPr id="9" name="Picture 8">
            <a:extLst>
              <a:ext uri="{FF2B5EF4-FFF2-40B4-BE49-F238E27FC236}">
                <a16:creationId xmlns:a16="http://schemas.microsoft.com/office/drawing/2014/main" id="{1B53307A-B7B9-4636-E73F-C56BD43DB776}"/>
              </a:ext>
            </a:extLst>
          </p:cNvPr>
          <p:cNvPicPr>
            <a:picLocks noChangeAspect="1"/>
          </p:cNvPicPr>
          <p:nvPr/>
        </p:nvPicPr>
        <p:blipFill>
          <a:blip r:embed="rId3"/>
          <a:stretch>
            <a:fillRect/>
          </a:stretch>
        </p:blipFill>
        <p:spPr>
          <a:xfrm>
            <a:off x="3863752" y="878775"/>
            <a:ext cx="2448272" cy="5152759"/>
          </a:xfrm>
          <a:prstGeom prst="rect">
            <a:avLst/>
          </a:prstGeom>
        </p:spPr>
      </p:pic>
      <p:pic>
        <p:nvPicPr>
          <p:cNvPr id="5" name="Picture 4" descr="Text, letter&#10;&#10;Description automatically generated">
            <a:extLst>
              <a:ext uri="{FF2B5EF4-FFF2-40B4-BE49-F238E27FC236}">
                <a16:creationId xmlns:a16="http://schemas.microsoft.com/office/drawing/2014/main" id="{2489EBD0-0DBC-AD65-AD39-7325226C01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6707687" y="1520407"/>
            <a:ext cx="5143864" cy="3857898"/>
          </a:xfrm>
          <a:prstGeom prst="rect">
            <a:avLst/>
          </a:prstGeom>
        </p:spPr>
      </p:pic>
      <p:sp>
        <p:nvSpPr>
          <p:cNvPr id="8"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What a WCR lesson looks like:</a:t>
            </a:r>
          </a:p>
        </p:txBody>
      </p:sp>
    </p:spTree>
    <p:extLst>
      <p:ext uri="{BB962C8B-B14F-4D97-AF65-F5344CB8AC3E}">
        <p14:creationId xmlns:p14="http://schemas.microsoft.com/office/powerpoint/2010/main" val="49029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E4678-E48A-5370-9D9D-B5CD74A73B28}"/>
              </a:ext>
            </a:extLst>
          </p:cNvPr>
          <p:cNvPicPr>
            <a:picLocks noChangeAspect="1"/>
          </p:cNvPicPr>
          <p:nvPr/>
        </p:nvPicPr>
        <p:blipFill>
          <a:blip r:embed="rId2"/>
          <a:stretch>
            <a:fillRect/>
          </a:stretch>
        </p:blipFill>
        <p:spPr>
          <a:xfrm>
            <a:off x="1919536" y="959448"/>
            <a:ext cx="8064896" cy="4967355"/>
          </a:xfrm>
          <a:prstGeom prst="rect">
            <a:avLst/>
          </a:prstGeom>
        </p:spPr>
      </p:pic>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Reading tips</a:t>
            </a:r>
          </a:p>
        </p:txBody>
      </p:sp>
    </p:spTree>
    <p:extLst>
      <p:ext uri="{BB962C8B-B14F-4D97-AF65-F5344CB8AC3E}">
        <p14:creationId xmlns:p14="http://schemas.microsoft.com/office/powerpoint/2010/main" val="224840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r="50000" b="50284"/>
          <a:stretch/>
        </p:blipFill>
        <p:spPr>
          <a:xfrm>
            <a:off x="2279576" y="1124744"/>
            <a:ext cx="7344816" cy="4498112"/>
          </a:xfrm>
          <a:prstGeom prst="rect">
            <a:avLst/>
          </a:prstGeom>
        </p:spPr>
      </p:pic>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Reading tips</a:t>
            </a:r>
          </a:p>
        </p:txBody>
      </p:sp>
    </p:spTree>
    <p:extLst>
      <p:ext uri="{BB962C8B-B14F-4D97-AF65-F5344CB8AC3E}">
        <p14:creationId xmlns:p14="http://schemas.microsoft.com/office/powerpoint/2010/main" val="224796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Reading tips</a:t>
            </a:r>
          </a:p>
        </p:txBody>
      </p:sp>
      <p:pic>
        <p:nvPicPr>
          <p:cNvPr id="8" name="Picture 7">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l="48530" t="1592" r="1470" b="48692"/>
          <a:stretch/>
        </p:blipFill>
        <p:spPr>
          <a:xfrm>
            <a:off x="2279576" y="1124744"/>
            <a:ext cx="7344816" cy="4498112"/>
          </a:xfrm>
          <a:prstGeom prst="rect">
            <a:avLst/>
          </a:prstGeom>
        </p:spPr>
      </p:pic>
    </p:spTree>
    <p:extLst>
      <p:ext uri="{BB962C8B-B14F-4D97-AF65-F5344CB8AC3E}">
        <p14:creationId xmlns:p14="http://schemas.microsoft.com/office/powerpoint/2010/main" val="379581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Reading tips</a:t>
            </a:r>
          </a:p>
        </p:txBody>
      </p:sp>
      <p:pic>
        <p:nvPicPr>
          <p:cNvPr id="8" name="Picture 7">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t="48549" r="50000" b="1735"/>
          <a:stretch/>
        </p:blipFill>
        <p:spPr>
          <a:xfrm>
            <a:off x="2279576" y="1124744"/>
            <a:ext cx="7344816" cy="4498112"/>
          </a:xfrm>
          <a:prstGeom prst="rect">
            <a:avLst/>
          </a:prstGeom>
        </p:spPr>
      </p:pic>
    </p:spTree>
    <p:extLst>
      <p:ext uri="{BB962C8B-B14F-4D97-AF65-F5344CB8AC3E}">
        <p14:creationId xmlns:p14="http://schemas.microsoft.com/office/powerpoint/2010/main" val="141392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Reading tips</a:t>
            </a:r>
          </a:p>
        </p:txBody>
      </p:sp>
      <p:pic>
        <p:nvPicPr>
          <p:cNvPr id="8" name="Picture 7">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l="48530" t="49345" r="1470" b="939"/>
          <a:stretch/>
        </p:blipFill>
        <p:spPr>
          <a:xfrm>
            <a:off x="2279576" y="1124744"/>
            <a:ext cx="7344816" cy="4498112"/>
          </a:xfrm>
          <a:prstGeom prst="rect">
            <a:avLst/>
          </a:prstGeom>
        </p:spPr>
      </p:pic>
    </p:spTree>
    <p:extLst>
      <p:ext uri="{BB962C8B-B14F-4D97-AF65-F5344CB8AC3E}">
        <p14:creationId xmlns:p14="http://schemas.microsoft.com/office/powerpoint/2010/main" val="7186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431C-A0B9-AAF0-B8D2-51D29CA79E0F}"/>
              </a:ext>
            </a:extLst>
          </p:cNvPr>
          <p:cNvSpPr>
            <a:spLocks noGrp="1"/>
          </p:cNvSpPr>
          <p:nvPr>
            <p:ph type="title"/>
          </p:nvPr>
        </p:nvSpPr>
        <p:spPr/>
        <p:txBody>
          <a:bodyPr>
            <a:normAutofit fontScale="90000"/>
          </a:bodyPr>
          <a:lstStyle/>
          <a:p>
            <a:pPr algn="ctr"/>
            <a:r>
              <a:rPr lang="en-GB" sz="5400" b="1" dirty="0">
                <a:latin typeface="Kinetic Letters" panose="02000000000000000000" pitchFamily="50" charset="0"/>
              </a:rPr>
              <a:t>What should they be reading at home?</a:t>
            </a:r>
          </a:p>
        </p:txBody>
      </p:sp>
      <p:pic>
        <p:nvPicPr>
          <p:cNvPr id="5" name="Picture 4">
            <a:extLst>
              <a:ext uri="{FF2B5EF4-FFF2-40B4-BE49-F238E27FC236}">
                <a16:creationId xmlns:a16="http://schemas.microsoft.com/office/drawing/2014/main" id="{8D3A060D-3922-BF44-6598-7578AEE7E564}"/>
              </a:ext>
            </a:extLst>
          </p:cNvPr>
          <p:cNvPicPr>
            <a:picLocks noChangeAspect="1"/>
          </p:cNvPicPr>
          <p:nvPr/>
        </p:nvPicPr>
        <p:blipFill>
          <a:blip r:embed="rId2"/>
          <a:stretch>
            <a:fillRect/>
          </a:stretch>
        </p:blipFill>
        <p:spPr>
          <a:xfrm>
            <a:off x="1247084" y="836712"/>
            <a:ext cx="10321030" cy="5102309"/>
          </a:xfrm>
          <a:prstGeom prst="rect">
            <a:avLst/>
          </a:prstGeom>
        </p:spPr>
      </p:pic>
    </p:spTree>
    <p:extLst>
      <p:ext uri="{BB962C8B-B14F-4D97-AF65-F5344CB8AC3E}">
        <p14:creationId xmlns:p14="http://schemas.microsoft.com/office/powerpoint/2010/main" val="106071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E1185-F207-3521-FE55-57262E0C5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98D37-FBA5-EA8E-A903-104BFF3BB33C}"/>
              </a:ext>
            </a:extLst>
          </p:cNvPr>
          <p:cNvSpPr>
            <a:spLocks noGrp="1"/>
          </p:cNvSpPr>
          <p:nvPr>
            <p:ph type="title"/>
          </p:nvPr>
        </p:nvSpPr>
        <p:spPr>
          <a:xfrm>
            <a:off x="527051" y="117451"/>
            <a:ext cx="11041063" cy="503237"/>
          </a:xfrm>
        </p:spPr>
        <p:txBody>
          <a:bodyPr>
            <a:normAutofit fontScale="90000"/>
          </a:bodyPr>
          <a:lstStyle/>
          <a:p>
            <a:pPr algn="ctr"/>
            <a:r>
              <a:rPr lang="en-GB" sz="5400" b="1" dirty="0">
                <a:latin typeface="Kinetic Letters" panose="02000000000000000000" pitchFamily="50" charset="0"/>
              </a:rPr>
              <a:t>What should they be reading at home?</a:t>
            </a:r>
          </a:p>
        </p:txBody>
      </p:sp>
      <p:pic>
        <p:nvPicPr>
          <p:cNvPr id="4" name="Picture 3">
            <a:extLst>
              <a:ext uri="{FF2B5EF4-FFF2-40B4-BE49-F238E27FC236}">
                <a16:creationId xmlns:a16="http://schemas.microsoft.com/office/drawing/2014/main" id="{1705E14B-1845-3692-F89F-68518B1401E7}"/>
              </a:ext>
            </a:extLst>
          </p:cNvPr>
          <p:cNvPicPr>
            <a:picLocks noChangeAspect="1"/>
          </p:cNvPicPr>
          <p:nvPr/>
        </p:nvPicPr>
        <p:blipFill rotWithShape="1">
          <a:blip r:embed="rId2"/>
          <a:srcRect r="13872"/>
          <a:stretch/>
        </p:blipFill>
        <p:spPr>
          <a:xfrm rot="5400000">
            <a:off x="3241508" y="1246448"/>
            <a:ext cx="5321560" cy="4365104"/>
          </a:xfrm>
          <a:prstGeom prst="rect">
            <a:avLst/>
          </a:prstGeom>
        </p:spPr>
      </p:pic>
    </p:spTree>
    <p:extLst>
      <p:ext uri="{BB962C8B-B14F-4D97-AF65-F5344CB8AC3E}">
        <p14:creationId xmlns:p14="http://schemas.microsoft.com/office/powerpoint/2010/main" val="15772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E983-8AD6-0DB7-A140-E1EA033DC997}"/>
              </a:ext>
            </a:extLst>
          </p:cNvPr>
          <p:cNvSpPr>
            <a:spLocks noGrp="1"/>
          </p:cNvSpPr>
          <p:nvPr>
            <p:ph type="title"/>
          </p:nvPr>
        </p:nvSpPr>
        <p:spPr>
          <a:xfrm>
            <a:off x="101929" y="-315416"/>
            <a:ext cx="10515600" cy="1325563"/>
          </a:xfrm>
        </p:spPr>
        <p:txBody>
          <a:bodyPr/>
          <a:lstStyle/>
          <a:p>
            <a:r>
              <a:rPr lang="en-GB" sz="4000" b="1" dirty="0">
                <a:latin typeface="Kinetic Letters" panose="02000000000000000000" pitchFamily="50" charset="0"/>
              </a:rPr>
              <a:t>How </a:t>
            </a:r>
            <a:r>
              <a:rPr lang="en-GB" sz="4000" b="1" u="sng" dirty="0">
                <a:latin typeface="Kinetic Letters" panose="02000000000000000000" pitchFamily="50" charset="0"/>
              </a:rPr>
              <a:t>you</a:t>
            </a:r>
            <a:r>
              <a:rPr lang="en-GB" sz="4000" b="1" dirty="0">
                <a:latin typeface="Kinetic Letters" panose="02000000000000000000" pitchFamily="50" charset="0"/>
              </a:rPr>
              <a:t> can help your child’s reading at KS2…</a:t>
            </a:r>
          </a:p>
        </p:txBody>
      </p:sp>
      <p:sp>
        <p:nvSpPr>
          <p:cNvPr id="3" name="Content Placeholder 2">
            <a:extLst>
              <a:ext uri="{FF2B5EF4-FFF2-40B4-BE49-F238E27FC236}">
                <a16:creationId xmlns:a16="http://schemas.microsoft.com/office/drawing/2014/main" id="{90B1D498-67C9-9C46-0A1D-24D38A2C46F8}"/>
              </a:ext>
            </a:extLst>
          </p:cNvPr>
          <p:cNvSpPr>
            <a:spLocks noGrp="1"/>
          </p:cNvSpPr>
          <p:nvPr>
            <p:ph idx="1"/>
          </p:nvPr>
        </p:nvSpPr>
        <p:spPr>
          <a:xfrm>
            <a:off x="101929" y="738885"/>
            <a:ext cx="10515600" cy="5786459"/>
          </a:xfrm>
        </p:spPr>
        <p:txBody>
          <a:bodyPr>
            <a:normAutofit/>
          </a:bodyPr>
          <a:lstStyle/>
          <a:p>
            <a:pPr marL="0" indent="0">
              <a:buNone/>
            </a:pPr>
            <a:r>
              <a:rPr lang="en-GB" sz="3600" b="1" u="sng" dirty="0">
                <a:latin typeface="Kinetic Letters" panose="02000000000000000000" pitchFamily="50" charset="0"/>
              </a:rPr>
              <a:t>Top tips</a:t>
            </a:r>
          </a:p>
          <a:p>
            <a:pPr marL="514350" indent="-514350">
              <a:buAutoNum type="arabicPeriod"/>
            </a:pPr>
            <a:r>
              <a:rPr lang="en-GB" sz="3200" dirty="0">
                <a:latin typeface="Kinetic Letters" panose="02000000000000000000" pitchFamily="50" charset="0"/>
              </a:rPr>
              <a:t>Take breaks while reading </a:t>
            </a:r>
          </a:p>
          <a:p>
            <a:pPr marL="514350" indent="-514350">
              <a:buAutoNum type="arabicPeriod"/>
            </a:pPr>
            <a:r>
              <a:rPr lang="en-GB" sz="3200" dirty="0">
                <a:latin typeface="Kinetic Letters" panose="02000000000000000000" pitchFamily="50" charset="0"/>
              </a:rPr>
              <a:t>Build reading time into daily routines</a:t>
            </a:r>
          </a:p>
          <a:p>
            <a:pPr marL="514350" indent="-514350">
              <a:buAutoNum type="arabicPeriod"/>
            </a:pPr>
            <a:r>
              <a:rPr lang="en-GB" sz="3200" dirty="0">
                <a:latin typeface="Kinetic Letters" panose="02000000000000000000" pitchFamily="50" charset="0"/>
              </a:rPr>
              <a:t>Follow their interests</a:t>
            </a:r>
          </a:p>
          <a:p>
            <a:pPr marL="514350" indent="-514350">
              <a:buAutoNum type="arabicPeriod"/>
            </a:pPr>
            <a:r>
              <a:rPr lang="en-GB" sz="3200" dirty="0">
                <a:latin typeface="Kinetic Letters" panose="02000000000000000000" pitchFamily="50" charset="0"/>
              </a:rPr>
              <a:t>Use technology together</a:t>
            </a:r>
          </a:p>
          <a:p>
            <a:pPr marL="514350" indent="-514350">
              <a:buAutoNum type="arabicPeriod"/>
            </a:pPr>
            <a:r>
              <a:rPr lang="en-GB" sz="3200" dirty="0">
                <a:latin typeface="Kinetic Letters" panose="02000000000000000000" pitchFamily="50" charset="0"/>
              </a:rPr>
              <a:t>Encourage child to be the author</a:t>
            </a:r>
          </a:p>
          <a:p>
            <a:pPr marL="514350" indent="-514350">
              <a:buAutoNum type="arabicPeriod"/>
            </a:pPr>
            <a:r>
              <a:rPr lang="en-GB" sz="3200" dirty="0">
                <a:latin typeface="Kinetic Letters" panose="02000000000000000000" pitchFamily="50" charset="0"/>
              </a:rPr>
              <a:t>Simply chat about books</a:t>
            </a:r>
          </a:p>
          <a:p>
            <a:pPr marL="514350" indent="-514350">
              <a:buAutoNum type="arabicPeriod" startAt="7"/>
            </a:pPr>
            <a:r>
              <a:rPr lang="en-GB" sz="3200" dirty="0">
                <a:latin typeface="Kinetic Letters" panose="02000000000000000000" pitchFamily="50" charset="0"/>
              </a:rPr>
              <a:t>Share word puzzles and games (wordsearches, crosswords…)</a:t>
            </a:r>
          </a:p>
          <a:p>
            <a:pPr marL="514350" indent="-514350">
              <a:buAutoNum type="arabicPeriod" startAt="7"/>
            </a:pPr>
            <a:r>
              <a:rPr lang="en-GB" sz="3200" dirty="0">
                <a:latin typeface="Kinetic Letters" panose="02000000000000000000" pitchFamily="50" charset="0"/>
              </a:rPr>
              <a:t>Read to them (whatever age they are!)</a:t>
            </a:r>
          </a:p>
          <a:p>
            <a:pPr marL="514350" indent="-514350">
              <a:buAutoNum type="arabicPeriod"/>
            </a:pPr>
            <a:endParaRPr lang="en-GB" dirty="0"/>
          </a:p>
        </p:txBody>
      </p:sp>
      <p:pic>
        <p:nvPicPr>
          <p:cNvPr id="4" name="Picture 3">
            <a:extLst>
              <a:ext uri="{FF2B5EF4-FFF2-40B4-BE49-F238E27FC236}">
                <a16:creationId xmlns:a16="http://schemas.microsoft.com/office/drawing/2014/main" id="{66A48189-03DA-C521-86E5-5F42E335486E}"/>
              </a:ext>
            </a:extLst>
          </p:cNvPr>
          <p:cNvPicPr>
            <a:picLocks noChangeAspect="1"/>
          </p:cNvPicPr>
          <p:nvPr/>
        </p:nvPicPr>
        <p:blipFill>
          <a:blip r:embed="rId2"/>
          <a:stretch>
            <a:fillRect/>
          </a:stretch>
        </p:blipFill>
        <p:spPr>
          <a:xfrm>
            <a:off x="8402967" y="1628800"/>
            <a:ext cx="3789033" cy="4014984"/>
          </a:xfrm>
          <a:prstGeom prst="rect">
            <a:avLst/>
          </a:prstGeom>
        </p:spPr>
      </p:pic>
    </p:spTree>
    <p:extLst>
      <p:ext uri="{BB962C8B-B14F-4D97-AF65-F5344CB8AC3E}">
        <p14:creationId xmlns:p14="http://schemas.microsoft.com/office/powerpoint/2010/main" val="362378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7CA8DDB-C6BF-0FC5-6C80-EB3802860100}"/>
              </a:ext>
            </a:extLst>
          </p:cNvPr>
          <p:cNvSpPr txBox="1"/>
          <p:nvPr/>
        </p:nvSpPr>
        <p:spPr>
          <a:xfrm>
            <a:off x="640080" y="897775"/>
            <a:ext cx="5743952" cy="5279167"/>
          </a:xfrm>
          <a:prstGeom prst="rect">
            <a:avLst/>
          </a:prstGeom>
        </p:spPr>
        <p:txBody>
          <a:bodyPr vert="horz" lIns="91440" tIns="45720" rIns="91440" bIns="45720" rtlCol="0">
            <a:normAutofit/>
          </a:bodyPr>
          <a:lstStyle/>
          <a:p>
            <a:pPr>
              <a:lnSpc>
                <a:spcPct val="90000"/>
              </a:lnSpc>
              <a:spcAft>
                <a:spcPts val="600"/>
              </a:spcAft>
            </a:pPr>
            <a:r>
              <a:rPr lang="en-US" sz="3200" dirty="0">
                <a:solidFill>
                  <a:srgbClr val="052264"/>
                </a:solidFill>
                <a:latin typeface="Kinetic Letters" panose="00000500000000000000" pitchFamily="50" charset="0"/>
              </a:rPr>
              <a:t>At Ham Dingle, we</a:t>
            </a:r>
            <a:r>
              <a:rPr lang="en-US" sz="3200" b="0" i="0" dirty="0">
                <a:solidFill>
                  <a:srgbClr val="052264"/>
                </a:solidFill>
                <a:effectLst/>
                <a:latin typeface="Kinetic Letters" panose="00000500000000000000" pitchFamily="50" charset="0"/>
              </a:rPr>
              <a:t> recognise that competence in speaking, listening, reading and writing underpin the whole curriculum. Therefore, a quality English curriculum should develop our pupils’ love of reading, writing and discussion. Our aim is to enable our pupils to become confident and able writers, who make conscious links to reading. </a:t>
            </a:r>
          </a:p>
          <a:p>
            <a:pPr>
              <a:lnSpc>
                <a:spcPct val="90000"/>
              </a:lnSpc>
              <a:spcAft>
                <a:spcPts val="600"/>
              </a:spcAft>
            </a:pPr>
            <a:r>
              <a:rPr lang="en-US" sz="3200" b="1" i="1" dirty="0">
                <a:solidFill>
                  <a:srgbClr val="052264"/>
                </a:solidFill>
                <a:effectLst/>
                <a:latin typeface="Kinetic Letters" panose="00000500000000000000" pitchFamily="50" charset="0"/>
              </a:rPr>
              <a:t>We aim for our children to write as a readers and read as writers.</a:t>
            </a:r>
            <a:endParaRPr lang="en-US" sz="3200" b="1" dirty="0">
              <a:solidFill>
                <a:srgbClr val="052264"/>
              </a:solidFill>
              <a:latin typeface="Kinetic Letters" panose="00000500000000000000" pitchFamily="50" charset="0"/>
            </a:endParaRPr>
          </a:p>
        </p:txBody>
      </p:sp>
      <p:pic>
        <p:nvPicPr>
          <p:cNvPr id="2050" name="Picture 2" descr="70 Reading Quotes for Kids Like Tickets to New Worlds">
            <a:extLst>
              <a:ext uri="{FF2B5EF4-FFF2-40B4-BE49-F238E27FC236}">
                <a16:creationId xmlns:a16="http://schemas.microsoft.com/office/drawing/2014/main" id="{0449FBDF-10B6-3490-287F-0449FE299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6672064" y="836712"/>
            <a:ext cx="5217571" cy="520180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1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052737"/>
            <a:ext cx="11473111" cy="4608512"/>
          </a:xfrm>
        </p:spPr>
        <p:txBody>
          <a:bodyPr/>
          <a:lstStyle/>
          <a:p>
            <a:r>
              <a:rPr lang="en-GB" b="0" dirty="0"/>
              <a:t> </a:t>
            </a:r>
            <a:endParaRPr lang="en-GB" dirty="0"/>
          </a:p>
        </p:txBody>
      </p:sp>
      <p:sp>
        <p:nvSpPr>
          <p:cNvPr id="4" name="Slide Number Placeholder 3"/>
          <p:cNvSpPr>
            <a:spLocks noGrp="1"/>
          </p:cNvSpPr>
          <p:nvPr>
            <p:ph type="sldNum" sz="quarter" idx="10"/>
          </p:nvPr>
        </p:nvSpPr>
        <p:spPr/>
        <p:txBody>
          <a:bodyPr/>
          <a:lstStyle/>
          <a:p>
            <a:pPr>
              <a:defRPr/>
            </a:pPr>
            <a:fld id="{F94138E3-1083-42B6-B0C0-5D7C50F08AD0}" type="slidenum">
              <a:rPr lang="en-GB" altLang="en-US" smtClean="0"/>
              <a:pPr>
                <a:defRPr/>
              </a:pPr>
              <a:t>20</a:t>
            </a:fld>
            <a:endParaRPr lang="en-GB" altLang="en-US" dirty="0"/>
          </a:p>
        </p:txBody>
      </p:sp>
      <p:sp>
        <p:nvSpPr>
          <p:cNvPr id="5" name="Rectangle 4"/>
          <p:cNvSpPr/>
          <p:nvPr/>
        </p:nvSpPr>
        <p:spPr>
          <a:xfrm>
            <a:off x="1271466" y="188641"/>
            <a:ext cx="2857492"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latin typeface="Kinetic Letters" panose="00000500000000000000" pitchFamily="50" charset="0"/>
            </a:endParaRPr>
          </a:p>
        </p:txBody>
      </p:sp>
      <p:pic>
        <p:nvPicPr>
          <p:cNvPr id="3" name="Picture 2"/>
          <p:cNvPicPr>
            <a:picLocks noChangeAspect="1"/>
          </p:cNvPicPr>
          <p:nvPr/>
        </p:nvPicPr>
        <p:blipFill>
          <a:blip r:embed="rId2"/>
          <a:stretch>
            <a:fillRect/>
          </a:stretch>
        </p:blipFill>
        <p:spPr>
          <a:xfrm>
            <a:off x="695400" y="897639"/>
            <a:ext cx="10297142" cy="4887085"/>
          </a:xfrm>
          <a:prstGeom prst="rect">
            <a:avLst/>
          </a:prstGeom>
        </p:spPr>
      </p:pic>
      <p:sp>
        <p:nvSpPr>
          <p:cNvPr id="9" name="Title 1">
            <a:extLst>
              <a:ext uri="{FF2B5EF4-FFF2-40B4-BE49-F238E27FC236}">
                <a16:creationId xmlns:a16="http://schemas.microsoft.com/office/drawing/2014/main" id="{DD8AE983-8AD6-0DB7-A140-E1EA033DC997}"/>
              </a:ext>
            </a:extLst>
          </p:cNvPr>
          <p:cNvSpPr txBox="1">
            <a:spLocks/>
          </p:cNvSpPr>
          <p:nvPr/>
        </p:nvSpPr>
        <p:spPr bwMode="auto">
          <a:xfrm>
            <a:off x="695400" y="-25135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a:lstStyle>
          <a:p>
            <a:r>
              <a:rPr lang="en-GB" sz="4000" dirty="0">
                <a:latin typeface="Kinetic Letters" panose="02000000000000000000" pitchFamily="50" charset="0"/>
              </a:rPr>
              <a:t>Turn the subtitles on</a:t>
            </a:r>
          </a:p>
        </p:txBody>
      </p:sp>
    </p:spTree>
    <p:extLst>
      <p:ext uri="{BB962C8B-B14F-4D97-AF65-F5344CB8AC3E}">
        <p14:creationId xmlns:p14="http://schemas.microsoft.com/office/powerpoint/2010/main" val="232986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052737"/>
            <a:ext cx="11473111" cy="4608512"/>
          </a:xfrm>
        </p:spPr>
        <p:txBody>
          <a:bodyPr/>
          <a:lstStyle/>
          <a:p>
            <a:r>
              <a:rPr lang="en-GB" b="0" dirty="0"/>
              <a:t> </a:t>
            </a:r>
            <a:endParaRPr lang="en-GB" dirty="0"/>
          </a:p>
        </p:txBody>
      </p:sp>
      <p:sp>
        <p:nvSpPr>
          <p:cNvPr id="4" name="Slide Number Placeholder 3"/>
          <p:cNvSpPr>
            <a:spLocks noGrp="1"/>
          </p:cNvSpPr>
          <p:nvPr>
            <p:ph type="sldNum" sz="quarter" idx="10"/>
          </p:nvPr>
        </p:nvSpPr>
        <p:spPr/>
        <p:txBody>
          <a:bodyPr/>
          <a:lstStyle/>
          <a:p>
            <a:pPr>
              <a:defRPr/>
            </a:pPr>
            <a:fld id="{F94138E3-1083-42B6-B0C0-5D7C50F08AD0}" type="slidenum">
              <a:rPr lang="en-GB" altLang="en-US" smtClean="0"/>
              <a:pPr>
                <a:defRPr/>
              </a:pPr>
              <a:t>21</a:t>
            </a:fld>
            <a:endParaRPr lang="en-GB" altLang="en-US" dirty="0"/>
          </a:p>
        </p:txBody>
      </p:sp>
      <p:sp>
        <p:nvSpPr>
          <p:cNvPr id="5" name="Rectangle 4"/>
          <p:cNvSpPr/>
          <p:nvPr/>
        </p:nvSpPr>
        <p:spPr>
          <a:xfrm>
            <a:off x="1271466" y="188641"/>
            <a:ext cx="2857492"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latin typeface="Kinetic Letters" panose="00000500000000000000" pitchFamily="50" charset="0"/>
            </a:endParaRPr>
          </a:p>
        </p:txBody>
      </p:sp>
      <p:sp>
        <p:nvSpPr>
          <p:cNvPr id="9" name="Title 1">
            <a:extLst>
              <a:ext uri="{FF2B5EF4-FFF2-40B4-BE49-F238E27FC236}">
                <a16:creationId xmlns:a16="http://schemas.microsoft.com/office/drawing/2014/main" id="{DD8AE983-8AD6-0DB7-A140-E1EA033DC997}"/>
              </a:ext>
            </a:extLst>
          </p:cNvPr>
          <p:cNvSpPr txBox="1">
            <a:spLocks/>
          </p:cNvSpPr>
          <p:nvPr/>
        </p:nvSpPr>
        <p:spPr bwMode="auto">
          <a:xfrm>
            <a:off x="695400" y="-25135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a:lstStyle>
          <a:p>
            <a:r>
              <a:rPr lang="en-GB" sz="4000" dirty="0">
                <a:latin typeface="Kinetic Letters" panose="02000000000000000000" pitchFamily="50" charset="0"/>
              </a:rPr>
              <a:t>Turn the subtitles on</a:t>
            </a:r>
          </a:p>
        </p:txBody>
      </p:sp>
      <p:sp>
        <p:nvSpPr>
          <p:cNvPr id="7" name="Rectangle 6"/>
          <p:cNvSpPr/>
          <p:nvPr/>
        </p:nvSpPr>
        <p:spPr>
          <a:xfrm>
            <a:off x="1302351" y="1700808"/>
            <a:ext cx="9937104" cy="2554545"/>
          </a:xfrm>
          <a:prstGeom prst="rect">
            <a:avLst/>
          </a:prstGeom>
        </p:spPr>
        <p:txBody>
          <a:bodyPr wrap="square">
            <a:spAutoFit/>
          </a:bodyPr>
          <a:lstStyle/>
          <a:p>
            <a:pPr>
              <a:spcBef>
                <a:spcPct val="20000"/>
              </a:spcBef>
            </a:pPr>
            <a:r>
              <a:rPr lang="en-GB" sz="4000" dirty="0">
                <a:solidFill>
                  <a:srgbClr val="052264"/>
                </a:solidFill>
                <a:latin typeface="Kinetic Letters" panose="02000000000000000000" pitchFamily="50" charset="0"/>
              </a:rPr>
              <a:t>Turning on the subtitles while children are watching television can double the chances of a child becoming good at reading†. It’s so brilliantly simple and can help children’s literacy so much that we want to shout it from the rooftops!</a:t>
            </a:r>
          </a:p>
        </p:txBody>
      </p:sp>
      <p:sp>
        <p:nvSpPr>
          <p:cNvPr id="6" name="Rectangle 5"/>
          <p:cNvSpPr/>
          <p:nvPr/>
        </p:nvSpPr>
        <p:spPr>
          <a:xfrm>
            <a:off x="1763508" y="5368861"/>
            <a:ext cx="10442865" cy="584775"/>
          </a:xfrm>
          <a:prstGeom prst="rect">
            <a:avLst/>
          </a:prstGeom>
        </p:spPr>
        <p:txBody>
          <a:bodyPr wrap="square">
            <a:spAutoFit/>
          </a:bodyPr>
          <a:lstStyle/>
          <a:p>
            <a:r>
              <a:rPr lang="en-GB" sz="1600" dirty="0">
                <a:solidFill>
                  <a:srgbClr val="052264"/>
                </a:solidFill>
                <a:latin typeface="Kinetic Letters" panose="02000000000000000000" pitchFamily="50" charset="0"/>
              </a:rPr>
              <a:t>†Based on an academic study of 2,350 children, 34% became good readers with schooling alone. But when exposed to 30 minutes a week of subtitled film songs, that proportion more than doubled to 70%. There are lots of studies about the benefits of subtitles. This is just one! Check out our </a:t>
            </a:r>
            <a:r>
              <a:rPr lang="en-GB" sz="1600" dirty="0">
                <a:solidFill>
                  <a:srgbClr val="052264"/>
                </a:solidFill>
                <a:latin typeface="Kinetic Letters" panose="02000000000000000000" pitchFamily="50" charset="0"/>
                <a:hlinkClick r:id="rId2"/>
              </a:rPr>
              <a:t>research page</a:t>
            </a:r>
            <a:r>
              <a:rPr lang="en-GB" sz="1600" dirty="0">
                <a:solidFill>
                  <a:srgbClr val="052264"/>
                </a:solidFill>
                <a:latin typeface="Kinetic Letters" panose="02000000000000000000" pitchFamily="50" charset="0"/>
              </a:rPr>
              <a:t> to find out more.</a:t>
            </a:r>
          </a:p>
        </p:txBody>
      </p:sp>
    </p:spTree>
    <p:extLst>
      <p:ext uri="{BB962C8B-B14F-4D97-AF65-F5344CB8AC3E}">
        <p14:creationId xmlns:p14="http://schemas.microsoft.com/office/powerpoint/2010/main" val="287937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052737"/>
            <a:ext cx="11473111" cy="4608512"/>
          </a:xfrm>
        </p:spPr>
        <p:txBody>
          <a:bodyPr/>
          <a:lstStyle/>
          <a:p>
            <a:r>
              <a:rPr lang="en-GB" b="0" dirty="0"/>
              <a:t> </a:t>
            </a:r>
            <a:endParaRPr lang="en-GB" dirty="0"/>
          </a:p>
        </p:txBody>
      </p:sp>
      <p:sp>
        <p:nvSpPr>
          <p:cNvPr id="4" name="Slide Number Placeholder 3"/>
          <p:cNvSpPr>
            <a:spLocks noGrp="1"/>
          </p:cNvSpPr>
          <p:nvPr>
            <p:ph type="sldNum" sz="quarter" idx="10"/>
          </p:nvPr>
        </p:nvSpPr>
        <p:spPr/>
        <p:txBody>
          <a:bodyPr/>
          <a:lstStyle/>
          <a:p>
            <a:pPr>
              <a:defRPr/>
            </a:pPr>
            <a:fld id="{F94138E3-1083-42B6-B0C0-5D7C50F08AD0}" type="slidenum">
              <a:rPr lang="en-GB" altLang="en-US" smtClean="0"/>
              <a:pPr>
                <a:defRPr/>
              </a:pPr>
              <a:t>22</a:t>
            </a:fld>
            <a:endParaRPr lang="en-GB" altLang="en-US" dirty="0"/>
          </a:p>
        </p:txBody>
      </p:sp>
      <p:sp>
        <p:nvSpPr>
          <p:cNvPr id="5" name="Rectangle 4"/>
          <p:cNvSpPr/>
          <p:nvPr/>
        </p:nvSpPr>
        <p:spPr>
          <a:xfrm>
            <a:off x="1271466" y="188641"/>
            <a:ext cx="2857492"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latin typeface="Kinetic Letters" panose="00000500000000000000" pitchFamily="50" charset="0"/>
            </a:endParaRPr>
          </a:p>
        </p:txBody>
      </p:sp>
      <p:sp>
        <p:nvSpPr>
          <p:cNvPr id="9" name="Title 1">
            <a:extLst>
              <a:ext uri="{FF2B5EF4-FFF2-40B4-BE49-F238E27FC236}">
                <a16:creationId xmlns:a16="http://schemas.microsoft.com/office/drawing/2014/main" id="{DD8AE983-8AD6-0DB7-A140-E1EA033DC997}"/>
              </a:ext>
            </a:extLst>
          </p:cNvPr>
          <p:cNvSpPr txBox="1">
            <a:spLocks/>
          </p:cNvSpPr>
          <p:nvPr/>
        </p:nvSpPr>
        <p:spPr bwMode="auto">
          <a:xfrm>
            <a:off x="2351584" y="-28947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a:lstStyle>
          <a:p>
            <a:r>
              <a:rPr lang="en-GB" sz="4400" dirty="0">
                <a:latin typeface="Kinetic Letters" panose="02000000000000000000" pitchFamily="50" charset="0"/>
              </a:rPr>
              <a:t>Ham Dingle Reading Challenge – 50 books!</a:t>
            </a:r>
          </a:p>
        </p:txBody>
      </p:sp>
      <p:sp>
        <p:nvSpPr>
          <p:cNvPr id="8" name="Rectangle 7">
            <a:extLst>
              <a:ext uri="{FF2B5EF4-FFF2-40B4-BE49-F238E27FC236}">
                <a16:creationId xmlns:a16="http://schemas.microsoft.com/office/drawing/2014/main" id="{6EAF7DD9-3CCC-4E4F-85EA-DDD2FA872FF8}"/>
              </a:ext>
            </a:extLst>
          </p:cNvPr>
          <p:cNvSpPr/>
          <p:nvPr/>
        </p:nvSpPr>
        <p:spPr>
          <a:xfrm>
            <a:off x="282157" y="1013475"/>
            <a:ext cx="8149929" cy="500781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WE would like you all to complete a </a:t>
            </a:r>
            <a:r>
              <a:rPr lang="en-US" sz="2800" b="1" dirty="0">
                <a:solidFill>
                  <a:srgbClr val="232320"/>
                </a:solidFill>
                <a:latin typeface="Twinkl" panose="02000000000000000000" pitchFamily="2" charset="77"/>
              </a:rPr>
              <a:t>Reading Challenge </a:t>
            </a:r>
            <a:r>
              <a:rPr lang="en-US" sz="2000" dirty="0">
                <a:solidFill>
                  <a:srgbClr val="232320"/>
                </a:solidFill>
                <a:latin typeface="Twinkl" panose="02000000000000000000" pitchFamily="2" charset="77"/>
              </a:rPr>
              <a:t>that is going to begin from today and last until July…</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YOUR CHALLENGE is to read  at least </a:t>
            </a:r>
            <a:r>
              <a:rPr lang="en-US" sz="4800" b="1" dirty="0">
                <a:solidFill>
                  <a:srgbClr val="232320"/>
                </a:solidFill>
                <a:latin typeface="Twinkl" panose="02000000000000000000" pitchFamily="2" charset="77"/>
              </a:rPr>
              <a:t>50 books! </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The book title and author must be recorded on a special card.</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In KS1, it can include books your family read to you at home.</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In KS2, it must be books you have read. </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It can include  your given school books, your own books from  home, home, books from school or class library areas. </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You will be asked questions to check you have read any books you write on your list. </a:t>
            </a:r>
          </a:p>
          <a:p>
            <a:pPr marL="285750" marR="0" lvl="0" indent="-285750" algn="l" rtl="0">
              <a:lnSpc>
                <a:spcPct val="90000"/>
              </a:lnSpc>
              <a:spcBef>
                <a:spcPts val="1000"/>
              </a:spcBef>
              <a:spcAft>
                <a:spcPts val="0"/>
              </a:spcAft>
              <a:buClr>
                <a:srgbClr val="1C1C1C"/>
              </a:buClr>
              <a:buSzPts val="1800"/>
              <a:buFont typeface="Arial"/>
              <a:buChar char="•"/>
            </a:pPr>
            <a:r>
              <a:rPr lang="en-US" sz="2000" dirty="0">
                <a:solidFill>
                  <a:srgbClr val="232320"/>
                </a:solidFill>
                <a:latin typeface="Twinkl" panose="02000000000000000000" pitchFamily="2" charset="77"/>
              </a:rPr>
              <a:t>All children who complete the challenge will be entered into    year   prize year group prize draws to win book vouchers.</a:t>
            </a: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sz="4400" b="1" dirty="0">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r>
              <a:rPr lang="en-US" sz="4400" b="1" dirty="0">
                <a:solidFill>
                  <a:srgbClr val="232320"/>
                </a:solidFill>
                <a:latin typeface="Twinkl" panose="02000000000000000000" pitchFamily="2" charset="77"/>
              </a:rPr>
              <a:t> </a:t>
            </a:r>
            <a:endParaRPr lang="en-US" b="1" dirty="0">
              <a:solidFill>
                <a:srgbClr val="232320"/>
              </a:solidFill>
              <a:latin typeface="Twinkl" panose="02000000000000000000" pitchFamily="2" charset="77"/>
            </a:endParaRPr>
          </a:p>
        </p:txBody>
      </p:sp>
      <p:pic>
        <p:nvPicPr>
          <p:cNvPr id="1026" name="Picture 2" descr="Reading corner display | Teaching Resources">
            <a:extLst>
              <a:ext uri="{FF2B5EF4-FFF2-40B4-BE49-F238E27FC236}">
                <a16:creationId xmlns:a16="http://schemas.microsoft.com/office/drawing/2014/main" id="{E1382844-F3F7-FB09-0D21-D494F7777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782" y="3775418"/>
            <a:ext cx="3503712" cy="273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849FE53-37E2-453C-BD49-CF2BCEFCA173}"/>
              </a:ext>
            </a:extLst>
          </p:cNvPr>
          <p:cNvSpPr>
            <a:spLocks noGrp="1"/>
          </p:cNvSpPr>
          <p:nvPr>
            <p:ph type="ctrTitle"/>
          </p:nvPr>
        </p:nvSpPr>
        <p:spPr>
          <a:xfrm>
            <a:off x="695400" y="908051"/>
            <a:ext cx="11089232" cy="981076"/>
          </a:xfrm>
        </p:spPr>
        <p:txBody>
          <a:bodyPr/>
          <a:lstStyle/>
          <a:p>
            <a:r>
              <a:rPr lang="en-GB" altLang="en-US" dirty="0">
                <a:latin typeface="Kinetic Letters" panose="00000500000000000000" pitchFamily="50" charset="0"/>
                <a:cs typeface="Calibri"/>
              </a:rPr>
              <a:t>Thank you for attending our Reading Workshop</a:t>
            </a:r>
          </a:p>
        </p:txBody>
      </p:sp>
      <p:sp>
        <p:nvSpPr>
          <p:cNvPr id="2" name="AutoShape 2" descr="Thermometer cartoon illustration isolated on white. Meteorology -  indivstock Thermometer cartoon illustration isolated on white. Meteorology"/>
          <p:cNvSpPr>
            <a:spLocks noChangeAspect="1" noChangeArrowheads="1"/>
          </p:cNvSpPr>
          <p:nvPr/>
        </p:nvSpPr>
        <p:spPr bwMode="auto">
          <a:xfrm>
            <a:off x="1555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428110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B62488-9BB5-4BEC-AD57-A20C38FA8A09}"/>
              </a:ext>
            </a:extLst>
          </p:cNvPr>
          <p:cNvSpPr txBox="1"/>
          <p:nvPr/>
        </p:nvSpPr>
        <p:spPr>
          <a:xfrm>
            <a:off x="378601" y="764704"/>
            <a:ext cx="11550047" cy="5262979"/>
          </a:xfrm>
          <a:prstGeom prst="rect">
            <a:avLst/>
          </a:prstGeom>
          <a:noFill/>
        </p:spPr>
        <p:txBody>
          <a:bodyPr wrap="square" rtlCol="0">
            <a:spAutoFit/>
          </a:bodyPr>
          <a:lstStyle/>
          <a:p>
            <a:r>
              <a:rPr lang="en-GB" sz="2800" b="1" i="0" dirty="0">
                <a:solidFill>
                  <a:srgbClr val="052264"/>
                </a:solidFill>
                <a:effectLst/>
                <a:latin typeface="Kinetic Letters" panose="02000000000000000000" pitchFamily="50" charset="0"/>
              </a:rPr>
              <a:t>At Key Stage Two, all children access whole class reading (WCR) and a separate writing session daily. Reading enables children access to expert writers and will be taught comprehension skills to secure their understanding. </a:t>
            </a:r>
            <a:endParaRPr lang="en-GB" sz="2800" b="1" dirty="0">
              <a:solidFill>
                <a:srgbClr val="052264"/>
              </a:solidFill>
              <a:latin typeface="Kinetic Letters" panose="02000000000000000000" pitchFamily="50" charset="0"/>
            </a:endParaRPr>
          </a:p>
          <a:p>
            <a:endParaRPr lang="en-GB" sz="2800" dirty="0">
              <a:solidFill>
                <a:srgbClr val="052264"/>
              </a:solidFill>
              <a:latin typeface="Kinetic Letters" panose="02000000000000000000" pitchFamily="50" charset="0"/>
            </a:endParaRPr>
          </a:p>
          <a:p>
            <a:r>
              <a:rPr lang="en-GB" sz="2800" b="0" i="0" dirty="0">
                <a:solidFill>
                  <a:srgbClr val="052264"/>
                </a:solidFill>
                <a:effectLst/>
                <a:latin typeface="Kinetic Letters" panose="02000000000000000000" pitchFamily="50" charset="0"/>
              </a:rPr>
              <a:t>Throughout their time at Ham Dingle, children will follow our core </a:t>
            </a:r>
            <a:r>
              <a:rPr lang="en-GB" sz="2800" b="0" i="0" u="sng" dirty="0">
                <a:solidFill>
                  <a:srgbClr val="052264"/>
                </a:solidFill>
                <a:effectLst/>
                <a:latin typeface="Kinetic Letters" panose="02000000000000000000" pitchFamily="50" charset="0"/>
              </a:rPr>
              <a:t>Literature Spine</a:t>
            </a:r>
            <a:r>
              <a:rPr lang="en-GB" sz="2800" b="0" i="0" dirty="0">
                <a:solidFill>
                  <a:srgbClr val="052264"/>
                </a:solidFill>
                <a:effectLst/>
                <a:latin typeface="Kinetic Letters" panose="02000000000000000000" pitchFamily="50" charset="0"/>
              </a:rPr>
              <a:t>, which has been carefully planned to include:</a:t>
            </a:r>
          </a:p>
          <a:p>
            <a:pPr marL="457200" indent="-457200">
              <a:buFont typeface="Arial" panose="020B0604020202020204" pitchFamily="34" charset="0"/>
              <a:buChar char="•"/>
            </a:pPr>
            <a:r>
              <a:rPr lang="en-GB" sz="2800" dirty="0">
                <a:solidFill>
                  <a:srgbClr val="052264"/>
                </a:solidFill>
                <a:latin typeface="Kinetic Letters" panose="02000000000000000000" pitchFamily="50" charset="0"/>
              </a:rPr>
              <a:t>Texts that explore specific social, ethical and moral issues</a:t>
            </a:r>
          </a:p>
          <a:p>
            <a:pPr marL="457200" indent="-457200">
              <a:buFont typeface="Arial" panose="020B0604020202020204" pitchFamily="34" charset="0"/>
              <a:buChar char="•"/>
            </a:pPr>
            <a:r>
              <a:rPr lang="en-GB" sz="2800" b="0" i="0" dirty="0">
                <a:solidFill>
                  <a:srgbClr val="052264"/>
                </a:solidFill>
                <a:effectLst/>
                <a:latin typeface="Kinetic Letters" panose="02000000000000000000" pitchFamily="50" charset="0"/>
              </a:rPr>
              <a:t>Texts that are considered to be classics or “the Greats”</a:t>
            </a:r>
          </a:p>
          <a:p>
            <a:pPr marL="457200" indent="-457200">
              <a:buFont typeface="Arial" panose="020B0604020202020204" pitchFamily="34" charset="0"/>
              <a:buChar char="•"/>
            </a:pPr>
            <a:r>
              <a:rPr lang="en-GB" sz="2800" dirty="0">
                <a:solidFill>
                  <a:srgbClr val="052264"/>
                </a:solidFill>
                <a:latin typeface="Kinetic Letters" panose="02000000000000000000" pitchFamily="50" charset="0"/>
              </a:rPr>
              <a:t>Texts that have strong female role models</a:t>
            </a:r>
          </a:p>
          <a:p>
            <a:pPr marL="457200" indent="-457200">
              <a:buFont typeface="Arial" panose="020B0604020202020204" pitchFamily="34" charset="0"/>
              <a:buChar char="•"/>
            </a:pPr>
            <a:r>
              <a:rPr lang="en-GB" sz="2800" b="0" i="0" dirty="0">
                <a:solidFill>
                  <a:srgbClr val="052264"/>
                </a:solidFill>
                <a:effectLst/>
                <a:latin typeface="Kinetic Letters" panose="02000000000000000000" pitchFamily="50" charset="0"/>
              </a:rPr>
              <a:t>Texts with familiar/well-known authors and those with upcoming, diverse authors</a:t>
            </a:r>
          </a:p>
          <a:p>
            <a:pPr marL="457200" indent="-457200">
              <a:buFont typeface="Arial" panose="020B0604020202020204" pitchFamily="34" charset="0"/>
              <a:buChar char="•"/>
            </a:pPr>
            <a:r>
              <a:rPr lang="en-GB" sz="2800" dirty="0">
                <a:solidFill>
                  <a:srgbClr val="052264"/>
                </a:solidFill>
                <a:latin typeface="Kinetic Letters" panose="02000000000000000000" pitchFamily="50" charset="0"/>
              </a:rPr>
              <a:t>Texts that explore British and world heritage</a:t>
            </a:r>
          </a:p>
          <a:p>
            <a:r>
              <a:rPr lang="en-GB" sz="2800" b="1" dirty="0">
                <a:solidFill>
                  <a:srgbClr val="052264"/>
                </a:solidFill>
                <a:effectLst/>
                <a:latin typeface="Kinetic Letters" panose="02000000000000000000" pitchFamily="50" charset="0"/>
              </a:rPr>
              <a:t>We want our children to know that </a:t>
            </a:r>
            <a:r>
              <a:rPr lang="en-GB" sz="2800" b="1" i="1" dirty="0">
                <a:solidFill>
                  <a:srgbClr val="052264"/>
                </a:solidFill>
                <a:effectLst/>
                <a:latin typeface="Kinetic Letters" panose="02000000000000000000" pitchFamily="50" charset="0"/>
              </a:rPr>
              <a:t>“THERE IS A BOOK FOR EVERYONE!”</a:t>
            </a:r>
            <a:endParaRPr lang="en-GB" sz="2800" dirty="0">
              <a:solidFill>
                <a:srgbClr val="052264"/>
              </a:solidFill>
              <a:latin typeface="Kinetic Letters" panose="02000000000000000000" pitchFamily="50" charset="0"/>
            </a:endParaRPr>
          </a:p>
        </p:txBody>
      </p:sp>
      <p:pic>
        <p:nvPicPr>
          <p:cNvPr id="3076" name="Picture 4" descr="Top Ten Tuesday: Reading Quotes For Bookworms – The RovingBookwormNG">
            <a:extLst>
              <a:ext uri="{FF2B5EF4-FFF2-40B4-BE49-F238E27FC236}">
                <a16:creationId xmlns:a16="http://schemas.microsoft.com/office/drawing/2014/main" id="{6F00A20C-0F75-BF03-1634-FBA736467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6" y="2952157"/>
            <a:ext cx="2209076" cy="3042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9434" y="121569"/>
            <a:ext cx="5783956" cy="646331"/>
          </a:xfrm>
          <a:prstGeom prst="rect">
            <a:avLst/>
          </a:prstGeom>
        </p:spPr>
        <p:txBody>
          <a:bodyPr wrap="none">
            <a:spAutoFit/>
          </a:bodyPr>
          <a:lstStyle/>
          <a:p>
            <a:r>
              <a:rPr lang="en-GB" sz="3600" u="sng" dirty="0">
                <a:solidFill>
                  <a:srgbClr val="052264"/>
                </a:solidFill>
                <a:latin typeface="Kinetic Letters" panose="02000000000000000000" pitchFamily="50" charset="0"/>
              </a:rPr>
              <a:t>Reading at Ham Dingle in Key Stage Two</a:t>
            </a:r>
            <a:r>
              <a:rPr lang="en-GB" sz="3600" dirty="0">
                <a:solidFill>
                  <a:srgbClr val="052264"/>
                </a:solidFill>
                <a:latin typeface="Kinetic Letters" panose="02000000000000000000" pitchFamily="50" charset="0"/>
              </a:rPr>
              <a:t>: </a:t>
            </a:r>
          </a:p>
        </p:txBody>
      </p:sp>
    </p:spTree>
    <p:extLst>
      <p:ext uri="{BB962C8B-B14F-4D97-AF65-F5344CB8AC3E}">
        <p14:creationId xmlns:p14="http://schemas.microsoft.com/office/powerpoint/2010/main" val="12839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784FF-E738-A401-7844-4C2FD0C0398E}"/>
              </a:ext>
            </a:extLst>
          </p:cNvPr>
          <p:cNvPicPr>
            <a:picLocks noChangeAspect="1"/>
          </p:cNvPicPr>
          <p:nvPr/>
        </p:nvPicPr>
        <p:blipFill rotWithShape="1">
          <a:blip r:embed="rId2"/>
          <a:srcRect t="12725"/>
          <a:stretch/>
        </p:blipFill>
        <p:spPr>
          <a:xfrm>
            <a:off x="119336" y="1905984"/>
            <a:ext cx="11232362" cy="1521275"/>
          </a:xfrm>
          <a:prstGeom prst="rect">
            <a:avLst/>
          </a:prstGeom>
        </p:spPr>
      </p:pic>
      <p:sp>
        <p:nvSpPr>
          <p:cNvPr id="6" name="TextBox 5">
            <a:extLst>
              <a:ext uri="{FF2B5EF4-FFF2-40B4-BE49-F238E27FC236}">
                <a16:creationId xmlns:a16="http://schemas.microsoft.com/office/drawing/2014/main" id="{6578E4DD-82BC-533D-20D0-13882ADD4426}"/>
              </a:ext>
            </a:extLst>
          </p:cNvPr>
          <p:cNvSpPr txBox="1"/>
          <p:nvPr/>
        </p:nvSpPr>
        <p:spPr>
          <a:xfrm>
            <a:off x="430314" y="117987"/>
            <a:ext cx="6817814" cy="646331"/>
          </a:xfrm>
          <a:prstGeom prst="rect">
            <a:avLst/>
          </a:prstGeom>
          <a:noFill/>
        </p:spPr>
        <p:txBody>
          <a:bodyPr wrap="square" rtlCol="0">
            <a:spAutoFit/>
          </a:bodyPr>
          <a:lstStyle/>
          <a:p>
            <a:r>
              <a:rPr lang="en-GB" sz="3600" b="1" dirty="0">
                <a:solidFill>
                  <a:srgbClr val="052264"/>
                </a:solidFill>
                <a:latin typeface="Kinetic Letters" panose="02000000000000000000" pitchFamily="50" charset="0"/>
              </a:rPr>
              <a:t>Literature Spine</a:t>
            </a:r>
          </a:p>
        </p:txBody>
      </p:sp>
      <p:sp>
        <p:nvSpPr>
          <p:cNvPr id="7" name="TextBox 6">
            <a:extLst>
              <a:ext uri="{FF2B5EF4-FFF2-40B4-BE49-F238E27FC236}">
                <a16:creationId xmlns:a16="http://schemas.microsoft.com/office/drawing/2014/main" id="{35C5E160-BF6F-FFCF-2B98-A03F2C02E018}"/>
              </a:ext>
            </a:extLst>
          </p:cNvPr>
          <p:cNvSpPr txBox="1"/>
          <p:nvPr/>
        </p:nvSpPr>
        <p:spPr>
          <a:xfrm>
            <a:off x="454620" y="3573016"/>
            <a:ext cx="3537001" cy="646331"/>
          </a:xfrm>
          <a:prstGeom prst="rect">
            <a:avLst/>
          </a:prstGeom>
          <a:noFill/>
        </p:spPr>
        <p:txBody>
          <a:bodyPr wrap="square" rtlCol="0">
            <a:spAutoFit/>
          </a:bodyPr>
          <a:lstStyle/>
          <a:p>
            <a:r>
              <a:rPr lang="en-GB" sz="3600" b="1" dirty="0">
                <a:solidFill>
                  <a:srgbClr val="052264"/>
                </a:solidFill>
                <a:latin typeface="Kinetic Letters" panose="02000000000000000000" pitchFamily="50" charset="0"/>
              </a:rPr>
              <a:t>Year 4 Literature Spine</a:t>
            </a:r>
          </a:p>
        </p:txBody>
      </p:sp>
      <p:pic>
        <p:nvPicPr>
          <p:cNvPr id="9" name="Picture 8">
            <a:extLst>
              <a:ext uri="{FF2B5EF4-FFF2-40B4-BE49-F238E27FC236}">
                <a16:creationId xmlns:a16="http://schemas.microsoft.com/office/drawing/2014/main" id="{CA32AEDD-A4B6-C7DF-2FDB-B7FB125214FF}"/>
              </a:ext>
            </a:extLst>
          </p:cNvPr>
          <p:cNvPicPr>
            <a:picLocks noChangeAspect="1"/>
          </p:cNvPicPr>
          <p:nvPr/>
        </p:nvPicPr>
        <p:blipFill>
          <a:blip r:embed="rId3"/>
          <a:stretch>
            <a:fillRect/>
          </a:stretch>
        </p:blipFill>
        <p:spPr>
          <a:xfrm>
            <a:off x="335360" y="4365104"/>
            <a:ext cx="11232362" cy="1521515"/>
          </a:xfrm>
          <a:prstGeom prst="rect">
            <a:avLst/>
          </a:prstGeom>
        </p:spPr>
      </p:pic>
      <p:sp>
        <p:nvSpPr>
          <p:cNvPr id="8" name="TextBox 7">
            <a:extLst>
              <a:ext uri="{FF2B5EF4-FFF2-40B4-BE49-F238E27FC236}">
                <a16:creationId xmlns:a16="http://schemas.microsoft.com/office/drawing/2014/main" id="{6578E4DD-82BC-533D-20D0-13882ADD4426}"/>
              </a:ext>
            </a:extLst>
          </p:cNvPr>
          <p:cNvSpPr txBox="1"/>
          <p:nvPr/>
        </p:nvSpPr>
        <p:spPr>
          <a:xfrm>
            <a:off x="335360" y="960633"/>
            <a:ext cx="6817814" cy="646331"/>
          </a:xfrm>
          <a:prstGeom prst="rect">
            <a:avLst/>
          </a:prstGeom>
          <a:noFill/>
        </p:spPr>
        <p:txBody>
          <a:bodyPr wrap="square" rtlCol="0">
            <a:spAutoFit/>
          </a:bodyPr>
          <a:lstStyle/>
          <a:p>
            <a:r>
              <a:rPr lang="en-GB" sz="3600" b="1" dirty="0">
                <a:solidFill>
                  <a:srgbClr val="052264"/>
                </a:solidFill>
                <a:latin typeface="Kinetic Letters" panose="02000000000000000000" pitchFamily="50" charset="0"/>
              </a:rPr>
              <a:t>Year 3 Literature Spine</a:t>
            </a:r>
          </a:p>
        </p:txBody>
      </p:sp>
    </p:spTree>
    <p:extLst>
      <p:ext uri="{BB962C8B-B14F-4D97-AF65-F5344CB8AC3E}">
        <p14:creationId xmlns:p14="http://schemas.microsoft.com/office/powerpoint/2010/main" val="47041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78E4DD-82BC-533D-20D0-13882ADD4426}"/>
              </a:ext>
            </a:extLst>
          </p:cNvPr>
          <p:cNvSpPr txBox="1"/>
          <p:nvPr/>
        </p:nvSpPr>
        <p:spPr>
          <a:xfrm>
            <a:off x="430314" y="117987"/>
            <a:ext cx="6817814" cy="646331"/>
          </a:xfrm>
          <a:prstGeom prst="rect">
            <a:avLst/>
          </a:prstGeom>
          <a:noFill/>
        </p:spPr>
        <p:txBody>
          <a:bodyPr wrap="square" rtlCol="0">
            <a:spAutoFit/>
          </a:bodyPr>
          <a:lstStyle/>
          <a:p>
            <a:r>
              <a:rPr lang="en-GB" sz="3600" b="1" dirty="0">
                <a:solidFill>
                  <a:srgbClr val="052264"/>
                </a:solidFill>
                <a:latin typeface="Kinetic Letters" panose="02000000000000000000" pitchFamily="50" charset="0"/>
              </a:rPr>
              <a:t>Literature Spine</a:t>
            </a:r>
          </a:p>
        </p:txBody>
      </p:sp>
      <p:sp>
        <p:nvSpPr>
          <p:cNvPr id="10" name="TextBox 9">
            <a:extLst>
              <a:ext uri="{FF2B5EF4-FFF2-40B4-BE49-F238E27FC236}">
                <a16:creationId xmlns:a16="http://schemas.microsoft.com/office/drawing/2014/main" id="{70CE8B23-2413-918A-B8F3-A67073AF0389}"/>
              </a:ext>
            </a:extLst>
          </p:cNvPr>
          <p:cNvSpPr txBox="1"/>
          <p:nvPr/>
        </p:nvSpPr>
        <p:spPr>
          <a:xfrm>
            <a:off x="430314" y="908720"/>
            <a:ext cx="6025726" cy="646331"/>
          </a:xfrm>
          <a:prstGeom prst="rect">
            <a:avLst/>
          </a:prstGeom>
          <a:noFill/>
        </p:spPr>
        <p:txBody>
          <a:bodyPr wrap="square" rtlCol="0">
            <a:spAutoFit/>
          </a:bodyPr>
          <a:lstStyle/>
          <a:p>
            <a:r>
              <a:rPr lang="en-GB" sz="3600" b="1" dirty="0">
                <a:solidFill>
                  <a:srgbClr val="052264"/>
                </a:solidFill>
                <a:latin typeface="Kinetic Letters" panose="02000000000000000000" pitchFamily="50" charset="0"/>
              </a:rPr>
              <a:t>Year 5 Literature Spine</a:t>
            </a:r>
          </a:p>
        </p:txBody>
      </p:sp>
      <p:pic>
        <p:nvPicPr>
          <p:cNvPr id="12" name="Picture 11">
            <a:extLst>
              <a:ext uri="{FF2B5EF4-FFF2-40B4-BE49-F238E27FC236}">
                <a16:creationId xmlns:a16="http://schemas.microsoft.com/office/drawing/2014/main" id="{1D60FAC5-DD14-E468-929F-EA6B318F4121}"/>
              </a:ext>
            </a:extLst>
          </p:cNvPr>
          <p:cNvPicPr>
            <a:picLocks noChangeAspect="1"/>
          </p:cNvPicPr>
          <p:nvPr/>
        </p:nvPicPr>
        <p:blipFill>
          <a:blip r:embed="rId2"/>
          <a:stretch>
            <a:fillRect/>
          </a:stretch>
        </p:blipFill>
        <p:spPr>
          <a:xfrm>
            <a:off x="335360" y="1412776"/>
            <a:ext cx="11114379" cy="1757988"/>
          </a:xfrm>
          <a:prstGeom prst="rect">
            <a:avLst/>
          </a:prstGeom>
        </p:spPr>
      </p:pic>
    </p:spTree>
    <p:extLst>
      <p:ext uri="{BB962C8B-B14F-4D97-AF65-F5344CB8AC3E}">
        <p14:creationId xmlns:p14="http://schemas.microsoft.com/office/powerpoint/2010/main" val="325844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800E-D06F-ACD9-A65E-58BF6D317400}"/>
              </a:ext>
            </a:extLst>
          </p:cNvPr>
          <p:cNvSpPr>
            <a:spLocks noGrp="1"/>
          </p:cNvSpPr>
          <p:nvPr>
            <p:ph type="title"/>
          </p:nvPr>
        </p:nvSpPr>
        <p:spPr>
          <a:xfrm>
            <a:off x="166255" y="807464"/>
            <a:ext cx="11839698" cy="1325563"/>
          </a:xfrm>
        </p:spPr>
        <p:txBody>
          <a:bodyPr>
            <a:normAutofit/>
          </a:bodyPr>
          <a:lstStyle/>
          <a:p>
            <a:r>
              <a:rPr lang="en-GB" b="1" i="0" dirty="0">
                <a:effectLst/>
                <a:latin typeface="Kinetic Letters" panose="02000000000000000000" pitchFamily="50" charset="0"/>
              </a:rPr>
              <a:t>In addition to whole class teaching of Reading, children are also encouraged to read for pleasure at home. For this, we use the school and class library books.</a:t>
            </a:r>
            <a:r>
              <a:rPr lang="en-GB" b="0" i="0" dirty="0">
                <a:effectLst/>
                <a:latin typeface="Kinetic Letters" panose="02000000000000000000" pitchFamily="50" charset="0"/>
              </a:rPr>
              <a:t> </a:t>
            </a:r>
            <a:endParaRPr lang="en-GB" dirty="0">
              <a:latin typeface="Kinetic Letters" panose="02000000000000000000" pitchFamily="50" charset="0"/>
            </a:endParaRPr>
          </a:p>
        </p:txBody>
      </p:sp>
      <p:sp>
        <p:nvSpPr>
          <p:cNvPr id="3" name="Content Placeholder 2">
            <a:extLst>
              <a:ext uri="{FF2B5EF4-FFF2-40B4-BE49-F238E27FC236}">
                <a16:creationId xmlns:a16="http://schemas.microsoft.com/office/drawing/2014/main" id="{59062746-E8E3-CE46-88F1-3103E17D7FC7}"/>
              </a:ext>
            </a:extLst>
          </p:cNvPr>
          <p:cNvSpPr>
            <a:spLocks noGrp="1"/>
          </p:cNvSpPr>
          <p:nvPr>
            <p:ph idx="1"/>
          </p:nvPr>
        </p:nvSpPr>
        <p:spPr>
          <a:xfrm>
            <a:off x="166255" y="2743200"/>
            <a:ext cx="11649692" cy="3693226"/>
          </a:xfrm>
        </p:spPr>
        <p:txBody>
          <a:bodyPr>
            <a:normAutofit/>
          </a:bodyPr>
          <a:lstStyle/>
          <a:p>
            <a:pPr marL="0" indent="0">
              <a:buNone/>
            </a:pPr>
            <a:r>
              <a:rPr lang="en-GB" sz="3600" b="1" dirty="0">
                <a:latin typeface="Kinetic Letters" panose="02000000000000000000" pitchFamily="50" charset="0"/>
              </a:rPr>
              <a:t>Children’s Reading fluency and comprehension skills are assessed in two ways:</a:t>
            </a:r>
          </a:p>
          <a:p>
            <a:r>
              <a:rPr lang="en-GB" sz="3600" b="1" dirty="0">
                <a:latin typeface="Kinetic Letters" panose="02000000000000000000" pitchFamily="50" charset="0"/>
              </a:rPr>
              <a:t>Teacher assessment during daily WCR lessons (formative assessment).</a:t>
            </a:r>
          </a:p>
          <a:p>
            <a:r>
              <a:rPr lang="en-GB" sz="3600" b="1" dirty="0">
                <a:latin typeface="Kinetic Letters" panose="02000000000000000000" pitchFamily="50" charset="0"/>
              </a:rPr>
              <a:t>Termly written Reading test (PIRA test) (summative assessment </a:t>
            </a:r>
          </a:p>
          <a:p>
            <a:pPr marL="0" indent="0">
              <a:buNone/>
            </a:pPr>
            <a:r>
              <a:rPr lang="en-GB" sz="3600" b="1" dirty="0">
                <a:latin typeface="Kinetic Letters" panose="02000000000000000000" pitchFamily="50" charset="0"/>
              </a:rPr>
              <a:t>   that is shared with parents).</a:t>
            </a:r>
          </a:p>
        </p:txBody>
      </p:sp>
      <p:pic>
        <p:nvPicPr>
          <p:cNvPr id="4098" name="Picture 2" descr="Reading corner quotes | Teaching Resources">
            <a:extLst>
              <a:ext uri="{FF2B5EF4-FFF2-40B4-BE49-F238E27FC236}">
                <a16:creationId xmlns:a16="http://schemas.microsoft.com/office/drawing/2014/main" id="{9BFC6BEC-38C4-7766-CB8B-9E10F3051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413" y="4193239"/>
            <a:ext cx="2479587" cy="185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ECB-98FC-4A3A-9E2F-189E2C80FB1B}"/>
              </a:ext>
            </a:extLst>
          </p:cNvPr>
          <p:cNvSpPr>
            <a:spLocks noGrp="1"/>
          </p:cNvSpPr>
          <p:nvPr>
            <p:ph type="title"/>
          </p:nvPr>
        </p:nvSpPr>
        <p:spPr>
          <a:xfrm>
            <a:off x="296883" y="7656"/>
            <a:ext cx="12360696" cy="789709"/>
          </a:xfrm>
        </p:spPr>
        <p:txBody>
          <a:bodyPr>
            <a:normAutofit/>
          </a:bodyPr>
          <a:lstStyle/>
          <a:p>
            <a:r>
              <a:rPr lang="en-GB" sz="4000" b="1" u="sng" dirty="0">
                <a:latin typeface="Kinetic Letters" panose="02000000000000000000" pitchFamily="50" charset="0"/>
              </a:rPr>
              <a:t>KS2</a:t>
            </a:r>
            <a:r>
              <a:rPr lang="en-GB" sz="4000" b="1" dirty="0">
                <a:latin typeface="Kinetic Letters" panose="02000000000000000000" pitchFamily="50" charset="0"/>
              </a:rPr>
              <a:t> Reading lessons are built around teaching pupils 8 reading skills </a:t>
            </a:r>
          </a:p>
        </p:txBody>
      </p:sp>
      <p:sp>
        <p:nvSpPr>
          <p:cNvPr id="3" name="Content Placeholder 2">
            <a:extLst>
              <a:ext uri="{FF2B5EF4-FFF2-40B4-BE49-F238E27FC236}">
                <a16:creationId xmlns:a16="http://schemas.microsoft.com/office/drawing/2014/main" id="{CF2FFB56-A4BE-7C99-3680-2094C87D0A78}"/>
              </a:ext>
            </a:extLst>
          </p:cNvPr>
          <p:cNvSpPr>
            <a:spLocks noGrp="1"/>
          </p:cNvSpPr>
          <p:nvPr>
            <p:ph idx="1"/>
          </p:nvPr>
        </p:nvSpPr>
        <p:spPr>
          <a:xfrm>
            <a:off x="407368" y="1052736"/>
            <a:ext cx="11895117" cy="4597545"/>
          </a:xfrm>
        </p:spPr>
        <p:txBody>
          <a:bodyPr/>
          <a:lstStyle/>
          <a:p>
            <a:r>
              <a:rPr lang="en-GB" sz="4000" b="1" dirty="0">
                <a:latin typeface="Kinetic Letters" panose="02000000000000000000" pitchFamily="50" charset="0"/>
              </a:rPr>
              <a:t>Give/explain the </a:t>
            </a:r>
            <a:r>
              <a:rPr lang="en-GB" sz="4000" b="1" u="sng" dirty="0">
                <a:latin typeface="Kinetic Letters" panose="02000000000000000000" pitchFamily="50" charset="0"/>
              </a:rPr>
              <a:t>meaning of words</a:t>
            </a:r>
            <a:r>
              <a:rPr lang="en-GB" sz="4000" b="1" dirty="0">
                <a:latin typeface="Kinetic Letters" panose="02000000000000000000" pitchFamily="50" charset="0"/>
              </a:rPr>
              <a:t> in context. </a:t>
            </a:r>
            <a:r>
              <a:rPr lang="en-GB" sz="4000" b="1" dirty="0">
                <a:solidFill>
                  <a:srgbClr val="FF0000"/>
                </a:solidFill>
                <a:latin typeface="Kinetic Letters" panose="02000000000000000000" pitchFamily="50" charset="0"/>
              </a:rPr>
              <a:t>(</a:t>
            </a:r>
            <a:r>
              <a:rPr lang="en-GB" sz="4000" b="1" u="sng" dirty="0">
                <a:solidFill>
                  <a:srgbClr val="FF0000"/>
                </a:solidFill>
                <a:latin typeface="Kinetic Letters" panose="02000000000000000000" pitchFamily="50" charset="0"/>
              </a:rPr>
              <a:t>VOCABULARY</a:t>
            </a:r>
            <a:r>
              <a:rPr lang="en-GB" sz="4000" b="1" dirty="0">
                <a:solidFill>
                  <a:srgbClr val="FF0000"/>
                </a:solidFill>
                <a:latin typeface="Kinetic Letters" panose="02000000000000000000" pitchFamily="50" charset="0"/>
              </a:rPr>
              <a:t>)</a:t>
            </a:r>
          </a:p>
          <a:p>
            <a:r>
              <a:rPr lang="en-GB" sz="4000" b="1" i="0" u="sng" dirty="0">
                <a:effectLst/>
                <a:latin typeface="Kinetic Letters" panose="02000000000000000000" pitchFamily="50" charset="0"/>
              </a:rPr>
              <a:t>Retrieve</a:t>
            </a:r>
            <a:r>
              <a:rPr lang="en-GB" sz="4000" b="1" i="0" dirty="0">
                <a:effectLst/>
                <a:latin typeface="Kinetic Letters" panose="02000000000000000000" pitchFamily="50" charset="0"/>
              </a:rPr>
              <a:t> and record </a:t>
            </a:r>
            <a:r>
              <a:rPr lang="en-GB" sz="4000" b="1" i="0" u="sng" dirty="0">
                <a:effectLst/>
                <a:latin typeface="Kinetic Letters" panose="02000000000000000000" pitchFamily="50" charset="0"/>
              </a:rPr>
              <a:t>information</a:t>
            </a:r>
            <a:r>
              <a:rPr lang="en-GB" sz="4000" b="1" i="0" dirty="0">
                <a:effectLst/>
                <a:latin typeface="Kinetic Letters" panose="02000000000000000000" pitchFamily="50" charset="0"/>
              </a:rPr>
              <a:t>/identify key details from fiction and non-fiction. </a:t>
            </a:r>
            <a:r>
              <a:rPr lang="en-GB" sz="4000" b="1" i="0" dirty="0">
                <a:solidFill>
                  <a:srgbClr val="FF0000"/>
                </a:solidFill>
                <a:effectLst/>
                <a:latin typeface="Kinetic Letters" panose="02000000000000000000" pitchFamily="50" charset="0"/>
              </a:rPr>
              <a:t>(</a:t>
            </a:r>
            <a:r>
              <a:rPr lang="en-GB" sz="4000" b="1" i="0" u="sng" dirty="0">
                <a:solidFill>
                  <a:srgbClr val="FF0000"/>
                </a:solidFill>
                <a:effectLst/>
                <a:latin typeface="Kinetic Letters" panose="02000000000000000000" pitchFamily="50" charset="0"/>
              </a:rPr>
              <a:t>RETRIEVE</a:t>
            </a:r>
            <a:r>
              <a:rPr lang="en-GB" sz="4000" b="1" i="0" dirty="0">
                <a:solidFill>
                  <a:srgbClr val="FF0000"/>
                </a:solidFill>
                <a:effectLst/>
                <a:latin typeface="Kinetic Letters" panose="02000000000000000000" pitchFamily="50" charset="0"/>
              </a:rPr>
              <a:t>)</a:t>
            </a:r>
          </a:p>
          <a:p>
            <a:r>
              <a:rPr lang="en-GB" sz="4000" b="1" i="0" dirty="0">
                <a:effectLst/>
                <a:latin typeface="Kinetic Letters" panose="02000000000000000000" pitchFamily="50" charset="0"/>
              </a:rPr>
              <a:t>Summarise main ideas from more than one paragraph (SUMMARISE)</a:t>
            </a:r>
          </a:p>
          <a:p>
            <a:r>
              <a:rPr lang="en-GB" sz="4000" b="1" i="0" dirty="0">
                <a:effectLst/>
                <a:latin typeface="Kinetic Letters" panose="02000000000000000000" pitchFamily="50" charset="0"/>
              </a:rPr>
              <a:t>Make </a:t>
            </a:r>
            <a:r>
              <a:rPr lang="en-GB" sz="4000" b="1" i="0" u="sng" dirty="0">
                <a:effectLst/>
                <a:latin typeface="Kinetic Letters" panose="02000000000000000000" pitchFamily="50" charset="0"/>
              </a:rPr>
              <a:t>inferences</a:t>
            </a:r>
            <a:r>
              <a:rPr lang="en-GB" sz="4000" b="1" i="0" dirty="0">
                <a:effectLst/>
                <a:latin typeface="Kinetic Letters" panose="02000000000000000000" pitchFamily="50" charset="0"/>
              </a:rPr>
              <a:t> from the text/explain and justify inferences with evidence from the text. </a:t>
            </a:r>
            <a:r>
              <a:rPr lang="en-GB" sz="4000" b="1" i="0" dirty="0">
                <a:solidFill>
                  <a:srgbClr val="FF0000"/>
                </a:solidFill>
                <a:effectLst/>
                <a:latin typeface="Kinetic Letters" panose="02000000000000000000" pitchFamily="50" charset="0"/>
              </a:rPr>
              <a:t>(</a:t>
            </a:r>
            <a:r>
              <a:rPr lang="en-GB" sz="4000" b="1" i="0" u="sng" dirty="0">
                <a:solidFill>
                  <a:srgbClr val="FF0000"/>
                </a:solidFill>
                <a:effectLst/>
                <a:latin typeface="Kinetic Letters" panose="02000000000000000000" pitchFamily="50" charset="0"/>
              </a:rPr>
              <a:t>INFE</a:t>
            </a:r>
            <a:r>
              <a:rPr lang="en-GB" sz="4000" b="1" i="0" dirty="0">
                <a:solidFill>
                  <a:srgbClr val="FF0000"/>
                </a:solidFill>
                <a:effectLst/>
                <a:latin typeface="Kinetic Letters" panose="02000000000000000000" pitchFamily="50" charset="0"/>
              </a:rPr>
              <a:t>R)</a:t>
            </a:r>
          </a:p>
          <a:p>
            <a:pPr marL="0" indent="0" algn="ctr">
              <a:buNone/>
            </a:pPr>
            <a:r>
              <a:rPr lang="en-GB" sz="3600" b="1" dirty="0">
                <a:solidFill>
                  <a:srgbClr val="FF0000"/>
                </a:solidFill>
                <a:latin typeface="Kinetic Letters" panose="02000000000000000000" pitchFamily="50" charset="0"/>
              </a:rPr>
              <a:t>These are the 3 main areas of focus</a:t>
            </a:r>
            <a:r>
              <a:rPr lang="en-GB" sz="3600" dirty="0">
                <a:solidFill>
                  <a:srgbClr val="FF0000"/>
                </a:solidFill>
              </a:rPr>
              <a:t>.</a:t>
            </a:r>
          </a:p>
        </p:txBody>
      </p:sp>
      <p:pic>
        <p:nvPicPr>
          <p:cNvPr id="5122" name="Picture 2" descr="Importance of Reading Quotes - Inspirational Quotes on the Benefits of  Reading">
            <a:extLst>
              <a:ext uri="{FF2B5EF4-FFF2-40B4-BE49-F238E27FC236}">
                <a16:creationId xmlns:a16="http://schemas.microsoft.com/office/drawing/2014/main" id="{D3951DDB-290E-42C0-EC7D-A19C57D3C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72" y="4437112"/>
            <a:ext cx="1579418" cy="157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6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ECB-98FC-4A3A-9E2F-189E2C80FB1B}"/>
              </a:ext>
            </a:extLst>
          </p:cNvPr>
          <p:cNvSpPr>
            <a:spLocks noGrp="1"/>
          </p:cNvSpPr>
          <p:nvPr>
            <p:ph type="title"/>
          </p:nvPr>
        </p:nvSpPr>
        <p:spPr>
          <a:xfrm>
            <a:off x="296883" y="7656"/>
            <a:ext cx="12360696" cy="789709"/>
          </a:xfrm>
        </p:spPr>
        <p:txBody>
          <a:bodyPr>
            <a:normAutofit/>
          </a:bodyPr>
          <a:lstStyle/>
          <a:p>
            <a:r>
              <a:rPr lang="en-GB" sz="4000" b="1" u="sng" dirty="0">
                <a:latin typeface="Kinetic Letters" panose="02000000000000000000" pitchFamily="50" charset="0"/>
              </a:rPr>
              <a:t>KS2</a:t>
            </a:r>
            <a:r>
              <a:rPr lang="en-GB" sz="4000" b="1" dirty="0">
                <a:latin typeface="Kinetic Letters" panose="02000000000000000000" pitchFamily="50" charset="0"/>
              </a:rPr>
              <a:t> Reading lessons are built around teaching pupils 8 reading skills </a:t>
            </a:r>
          </a:p>
        </p:txBody>
      </p:sp>
      <p:sp>
        <p:nvSpPr>
          <p:cNvPr id="3" name="Content Placeholder 2">
            <a:extLst>
              <a:ext uri="{FF2B5EF4-FFF2-40B4-BE49-F238E27FC236}">
                <a16:creationId xmlns:a16="http://schemas.microsoft.com/office/drawing/2014/main" id="{CF2FFB56-A4BE-7C99-3680-2094C87D0A78}"/>
              </a:ext>
            </a:extLst>
          </p:cNvPr>
          <p:cNvSpPr>
            <a:spLocks noGrp="1"/>
          </p:cNvSpPr>
          <p:nvPr>
            <p:ph idx="1"/>
          </p:nvPr>
        </p:nvSpPr>
        <p:spPr>
          <a:xfrm>
            <a:off x="407368" y="1052736"/>
            <a:ext cx="11895117" cy="4597545"/>
          </a:xfrm>
        </p:spPr>
        <p:txBody>
          <a:bodyPr/>
          <a:lstStyle/>
          <a:p>
            <a:r>
              <a:rPr lang="en-GB" sz="4000" b="1" i="0" u="sng" dirty="0">
                <a:effectLst/>
                <a:latin typeface="Kinetic Letters" panose="02000000000000000000" pitchFamily="50" charset="0"/>
              </a:rPr>
              <a:t>Predict</a:t>
            </a:r>
            <a:r>
              <a:rPr lang="en-GB" sz="4000" b="1" i="0" dirty="0">
                <a:effectLst/>
                <a:latin typeface="Kinetic Letters" panose="02000000000000000000" pitchFamily="50" charset="0"/>
              </a:rPr>
              <a:t> what might happen from details stated and implied (PREDICT)</a:t>
            </a:r>
          </a:p>
          <a:p>
            <a:r>
              <a:rPr lang="en-GB" sz="4000" b="1" i="0" u="sng" dirty="0">
                <a:effectLst/>
                <a:latin typeface="Kinetic Letters" panose="02000000000000000000" pitchFamily="50" charset="0"/>
              </a:rPr>
              <a:t>Explain</a:t>
            </a:r>
            <a:r>
              <a:rPr lang="en-GB" sz="4000" b="1" i="0" dirty="0">
                <a:effectLst/>
                <a:latin typeface="Kinetic Letters" panose="02000000000000000000" pitchFamily="50" charset="0"/>
              </a:rPr>
              <a:t> how meaning is enhanced through </a:t>
            </a:r>
            <a:r>
              <a:rPr lang="en-GB" sz="4000" b="1" i="0" u="sng" dirty="0">
                <a:effectLst/>
                <a:latin typeface="Kinetic Letters" panose="02000000000000000000" pitchFamily="50" charset="0"/>
              </a:rPr>
              <a:t>the choice of words </a:t>
            </a:r>
            <a:r>
              <a:rPr lang="en-GB" sz="4000" b="1" i="0" dirty="0">
                <a:effectLst/>
                <a:latin typeface="Kinetic Letters" panose="02000000000000000000" pitchFamily="50" charset="0"/>
              </a:rPr>
              <a:t>or phrases (AUTHOR’S INTENT)</a:t>
            </a:r>
          </a:p>
          <a:p>
            <a:r>
              <a:rPr lang="en-GB" sz="4000" b="1" i="0" dirty="0">
                <a:effectLst/>
                <a:latin typeface="Kinetic Letters" panose="02000000000000000000" pitchFamily="50" charset="0"/>
              </a:rPr>
              <a:t>Identify/e</a:t>
            </a:r>
            <a:r>
              <a:rPr lang="en-GB" sz="4000" b="1" i="0" u="sng" dirty="0">
                <a:effectLst/>
                <a:latin typeface="Kinetic Letters" panose="02000000000000000000" pitchFamily="50" charset="0"/>
              </a:rPr>
              <a:t>xplain</a:t>
            </a:r>
            <a:r>
              <a:rPr lang="en-GB" sz="4000" b="1" i="0" dirty="0">
                <a:effectLst/>
                <a:latin typeface="Kinetic Letters" panose="02000000000000000000" pitchFamily="50" charset="0"/>
              </a:rPr>
              <a:t> how </a:t>
            </a:r>
            <a:r>
              <a:rPr lang="en-GB" sz="4000" b="1" i="0" u="sng" dirty="0">
                <a:effectLst/>
                <a:latin typeface="Kinetic Letters" panose="02000000000000000000" pitchFamily="50" charset="0"/>
              </a:rPr>
              <a:t>narrative content is related</a:t>
            </a:r>
            <a:r>
              <a:rPr lang="en-GB" sz="4000" b="1" i="0" dirty="0">
                <a:effectLst/>
                <a:latin typeface="Kinetic Letters" panose="02000000000000000000" pitchFamily="50" charset="0"/>
              </a:rPr>
              <a:t> and contributes to meaning as a whole (EXPLAIN)</a:t>
            </a:r>
          </a:p>
          <a:p>
            <a:r>
              <a:rPr lang="en-GB" sz="4000" b="1" i="0" dirty="0">
                <a:effectLst/>
                <a:latin typeface="Kinetic Letters" panose="02000000000000000000" pitchFamily="50" charset="0"/>
              </a:rPr>
              <a:t>Make </a:t>
            </a:r>
            <a:r>
              <a:rPr lang="en-GB" sz="4000" b="1" i="0" u="sng" dirty="0">
                <a:effectLst/>
                <a:latin typeface="Kinetic Letters" panose="02000000000000000000" pitchFamily="50" charset="0"/>
              </a:rPr>
              <a:t>comparisons</a:t>
            </a:r>
            <a:r>
              <a:rPr lang="en-GB" sz="4000" b="1" i="0" dirty="0">
                <a:effectLst/>
                <a:latin typeface="Kinetic Letters" panose="02000000000000000000" pitchFamily="50" charset="0"/>
              </a:rPr>
              <a:t> within the text (COMPARE)</a:t>
            </a:r>
          </a:p>
          <a:p>
            <a:pPr marL="514350" indent="-514350">
              <a:buAutoNum type="arabicPeriod"/>
            </a:pPr>
            <a:endParaRPr lang="en-GB" sz="4000" dirty="0"/>
          </a:p>
        </p:txBody>
      </p:sp>
      <p:pic>
        <p:nvPicPr>
          <p:cNvPr id="5" name="Picture 2" descr="Importance of Reading Quotes - Inspirational Quotes on the Benefits of  Reading">
            <a:extLst>
              <a:ext uri="{FF2B5EF4-FFF2-40B4-BE49-F238E27FC236}">
                <a16:creationId xmlns:a16="http://schemas.microsoft.com/office/drawing/2014/main" id="{D3951DDB-290E-42C0-EC7D-A19C57D3C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72" y="4437112"/>
            <a:ext cx="1579418" cy="157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8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dirty="0">
                <a:latin typeface="Kinetic Letters" panose="02000000000000000000" pitchFamily="50" charset="0"/>
              </a:rPr>
              <a:t>What a WCR lesson looks like:</a:t>
            </a:r>
          </a:p>
        </p:txBody>
      </p:sp>
      <p:sp>
        <p:nvSpPr>
          <p:cNvPr id="3" name="Content Placeholder 2">
            <a:extLst>
              <a:ext uri="{FF2B5EF4-FFF2-40B4-BE49-F238E27FC236}">
                <a16:creationId xmlns:a16="http://schemas.microsoft.com/office/drawing/2014/main" id="{F2FCAFC5-1AC9-62FC-E07B-F8D03F31C3F4}"/>
              </a:ext>
            </a:extLst>
          </p:cNvPr>
          <p:cNvSpPr>
            <a:spLocks noGrp="1"/>
          </p:cNvSpPr>
          <p:nvPr>
            <p:ph idx="1"/>
          </p:nvPr>
        </p:nvSpPr>
        <p:spPr>
          <a:xfrm>
            <a:off x="237506" y="864361"/>
            <a:ext cx="11116294" cy="4870677"/>
          </a:xfrm>
        </p:spPr>
        <p:txBody>
          <a:bodyPr/>
          <a:lstStyle/>
          <a:p>
            <a:pPr marL="0" indent="0">
              <a:buNone/>
            </a:pPr>
            <a:r>
              <a:rPr lang="en-GB" b="1" u="sng" dirty="0">
                <a:latin typeface="Kinetic Letters" panose="02000000000000000000" pitchFamily="50" charset="0"/>
              </a:rPr>
              <a:t>Example Year 3</a:t>
            </a:r>
            <a:r>
              <a:rPr lang="en-GB" b="1" dirty="0">
                <a:latin typeface="Kinetic Letters" panose="02000000000000000000" pitchFamily="50" charset="0"/>
              </a:rPr>
              <a:t>: </a:t>
            </a:r>
          </a:p>
        </p:txBody>
      </p:sp>
      <p:pic>
        <p:nvPicPr>
          <p:cNvPr id="5" name="Picture 4">
            <a:extLst>
              <a:ext uri="{FF2B5EF4-FFF2-40B4-BE49-F238E27FC236}">
                <a16:creationId xmlns:a16="http://schemas.microsoft.com/office/drawing/2014/main" id="{BD7B28A9-BA71-0FF6-253B-848322505A2D}"/>
              </a:ext>
            </a:extLst>
          </p:cNvPr>
          <p:cNvPicPr>
            <a:picLocks noChangeAspect="1"/>
          </p:cNvPicPr>
          <p:nvPr/>
        </p:nvPicPr>
        <p:blipFill>
          <a:blip r:embed="rId2"/>
          <a:stretch>
            <a:fillRect/>
          </a:stretch>
        </p:blipFill>
        <p:spPr>
          <a:xfrm>
            <a:off x="3820969" y="882980"/>
            <a:ext cx="3578137" cy="5067303"/>
          </a:xfrm>
          <a:prstGeom prst="rect">
            <a:avLst/>
          </a:prstGeom>
        </p:spPr>
      </p:pic>
      <p:pic>
        <p:nvPicPr>
          <p:cNvPr id="7" name="Picture 6">
            <a:extLst>
              <a:ext uri="{FF2B5EF4-FFF2-40B4-BE49-F238E27FC236}">
                <a16:creationId xmlns:a16="http://schemas.microsoft.com/office/drawing/2014/main" id="{1DF9C2BB-674B-F03D-D1AE-82E57FEA1F32}"/>
              </a:ext>
            </a:extLst>
          </p:cNvPr>
          <p:cNvPicPr>
            <a:picLocks noChangeAspect="1"/>
          </p:cNvPicPr>
          <p:nvPr/>
        </p:nvPicPr>
        <p:blipFill>
          <a:blip r:embed="rId3"/>
          <a:stretch>
            <a:fillRect/>
          </a:stretch>
        </p:blipFill>
        <p:spPr>
          <a:xfrm>
            <a:off x="527051" y="1291504"/>
            <a:ext cx="2855233" cy="4250254"/>
          </a:xfrm>
          <a:prstGeom prst="rect">
            <a:avLst/>
          </a:prstGeom>
        </p:spPr>
      </p:pic>
      <p:pic>
        <p:nvPicPr>
          <p:cNvPr id="6" name="Picture 5" descr="A picture containing schematic&#10;&#10;Description automatically generated">
            <a:extLst>
              <a:ext uri="{FF2B5EF4-FFF2-40B4-BE49-F238E27FC236}">
                <a16:creationId xmlns:a16="http://schemas.microsoft.com/office/drawing/2014/main" id="{9620AD97-D28B-2032-2BED-A95FDFE8B0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7344482" y="1582141"/>
            <a:ext cx="5063876" cy="3672408"/>
          </a:xfrm>
          <a:prstGeom prst="rect">
            <a:avLst/>
          </a:prstGeom>
        </p:spPr>
      </p:pic>
    </p:spTree>
    <p:extLst>
      <p:ext uri="{BB962C8B-B14F-4D97-AF65-F5344CB8AC3E}">
        <p14:creationId xmlns:p14="http://schemas.microsoft.com/office/powerpoint/2010/main" val="172313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5364650-348d-4003-8ad0-14d058c075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C2F1BC74053945B966A39B8ED5D0CA" ma:contentTypeVersion="12" ma:contentTypeDescription="Create a new document." ma:contentTypeScope="" ma:versionID="11d3cb32cc5346481c370e7299a56d41">
  <xsd:schema xmlns:xsd="http://www.w3.org/2001/XMLSchema" xmlns:xs="http://www.w3.org/2001/XMLSchema" xmlns:p="http://schemas.microsoft.com/office/2006/metadata/properties" xmlns:ns3="85364650-348d-4003-8ad0-14d058c075fc" xmlns:ns4="94002a94-1e5a-4aa9-ae37-0a489a9e9376" targetNamespace="http://schemas.microsoft.com/office/2006/metadata/properties" ma:root="true" ma:fieldsID="d6789c77be891611d42963708818bc9c" ns3:_="" ns4:_="">
    <xsd:import namespace="85364650-348d-4003-8ad0-14d058c075fc"/>
    <xsd:import namespace="94002a94-1e5a-4aa9-ae37-0a489a9e937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64650-348d-4003-8ad0-14d058c07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002a94-1e5a-4aa9-ae37-0a489a9e93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E6977EF-8D13-4580-BC44-A3270C9C94FE}">
  <ds:schemaRefs>
    <ds:schemaRef ds:uri="85364650-348d-4003-8ad0-14d058c075fc"/>
    <ds:schemaRef ds:uri="http://purl.org/dc/elements/1.1/"/>
    <ds:schemaRef ds:uri="http://schemas.microsoft.com/office/2006/metadata/properties"/>
    <ds:schemaRef ds:uri="http://purl.org/dc/terms/"/>
    <ds:schemaRef ds:uri="94002a94-1e5a-4aa9-ae37-0a489a9e9376"/>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B6C8D36-A1C7-444F-B68D-D05AC6FEA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64650-348d-4003-8ad0-14d058c075fc"/>
    <ds:schemaRef ds:uri="94002a94-1e5a-4aa9-ae37-0a489a9e93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BB5D23-1DEA-47DD-B097-CBD8D529040C}">
  <ds:schemaRefs>
    <ds:schemaRef ds:uri="http://schemas.microsoft.com/sharepoint/v3/contenttype/forms"/>
  </ds:schemaRefs>
</ds:datastoreItem>
</file>

<file path=customXml/itemProps4.xml><?xml version="1.0" encoding="utf-8"?>
<ds:datastoreItem xmlns:ds="http://schemas.openxmlformats.org/officeDocument/2006/customXml" ds:itemID="{4DE2899B-08DC-49AB-9031-63BBB847696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1182</TotalTime>
  <Words>847</Words>
  <Application>Microsoft Office PowerPoint</Application>
  <PresentationFormat>Widescreen</PresentationFormat>
  <Paragraphs>94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Kinetic Letters</vt:lpstr>
      <vt:lpstr>Times New Roman</vt:lpstr>
      <vt:lpstr>Twinkl</vt:lpstr>
      <vt:lpstr>Wingdings</vt:lpstr>
      <vt:lpstr>Office Theme</vt:lpstr>
      <vt:lpstr>Helping your child with their reading journey in KS2.</vt:lpstr>
      <vt:lpstr>PowerPoint Presentation</vt:lpstr>
      <vt:lpstr>PowerPoint Presentation</vt:lpstr>
      <vt:lpstr>PowerPoint Presentation</vt:lpstr>
      <vt:lpstr>PowerPoint Presentation</vt:lpstr>
      <vt:lpstr>In addition to whole class teaching of Reading, children are also encouraged to read for pleasure at home. For this, we use the school and class library books. </vt:lpstr>
      <vt:lpstr>KS2 Reading lessons are built around teaching pupils 8 reading skills </vt:lpstr>
      <vt:lpstr>KS2 Reading lessons are built around teaching pupils 8 reading skills </vt:lpstr>
      <vt:lpstr>What a WCR lesson looks like:</vt:lpstr>
      <vt:lpstr>What a WCR lesson looks like:</vt:lpstr>
      <vt:lpstr>What a WCR lesson looks like:</vt:lpstr>
      <vt:lpstr>Reading tips</vt:lpstr>
      <vt:lpstr>Reading tips</vt:lpstr>
      <vt:lpstr>Reading tips</vt:lpstr>
      <vt:lpstr>Reading tips</vt:lpstr>
      <vt:lpstr>Reading tips</vt:lpstr>
      <vt:lpstr>What should they be reading at home?</vt:lpstr>
      <vt:lpstr>What should they be reading at home?</vt:lpstr>
      <vt:lpstr>How you can help your child’s reading at KS2…</vt:lpstr>
      <vt:lpstr> </vt:lpstr>
      <vt:lpstr> </vt:lpstr>
      <vt:lpstr> </vt:lpstr>
      <vt:lpstr>Thank you for attending our Reading Workshop</vt:lpstr>
    </vt:vector>
  </TitlesOfParts>
  <Company>Authorised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Learning - PowerPoint template with Values (Widescreen)</dc:title>
  <dc:creator>joconnor</dc:creator>
  <cp:lastModifiedBy>Mrs C Homer</cp:lastModifiedBy>
  <cp:revision>455</cp:revision>
  <cp:lastPrinted>2018-09-24T10:15:34Z</cp:lastPrinted>
  <dcterms:created xsi:type="dcterms:W3CDTF">2012-07-23T14:46:33Z</dcterms:created>
  <dcterms:modified xsi:type="dcterms:W3CDTF">2024-02-09T08:54:36Z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UFUVCNFJS4AH-265-209</vt:lpwstr>
  </property>
  <property fmtid="{D5CDD505-2E9C-101B-9397-08002B2CF9AE}" pid="3" name="_dlc_DocIdItemGuid">
    <vt:lpwstr>78544f00-58b1-4896-b93d-396eeb6ddeae</vt:lpwstr>
  </property>
  <property fmtid="{D5CDD505-2E9C-101B-9397-08002B2CF9AE}" pid="4" name="_dlc_DocIdUrl">
    <vt:lpwstr>https://biecloud.csco.org.uk/centraloffice/Marketing/_layouts/DocIdRedir.aspx?ID=UFUVCNFJS4AH-265-209, UFUVCNFJS4AH-265-209</vt:lpwstr>
  </property>
  <property fmtid="{D5CDD505-2E9C-101B-9397-08002B2CF9AE}" pid="5" name="ddee98c95f444382ad9278b02e9f683b">
    <vt:lpwstr>Templates|762e2e30-b79f-494e-910e-5189edc4eef2</vt:lpwstr>
  </property>
  <property fmtid="{D5CDD505-2E9C-101B-9397-08002B2CF9AE}" pid="6" name="Category">
    <vt:lpwstr>92;#Templates|762e2e30-b79f-494e-910e-5189edc4eef2</vt:lpwstr>
  </property>
  <property fmtid="{D5CDD505-2E9C-101B-9397-08002B2CF9AE}" pid="7" name="TaxCatchAll">
    <vt:lpwstr>92;#Templates|762e2e30-b79f-494e-910e-5189edc4eef2</vt:lpwstr>
  </property>
  <property fmtid="{D5CDD505-2E9C-101B-9397-08002B2CF9AE}" pid="8" name="Category New">
    <vt:lpwstr>Templates</vt:lpwstr>
  </property>
  <property fmtid="{D5CDD505-2E9C-101B-9397-08002B2CF9AE}" pid="9" name="PublishingExpirationDate">
    <vt:lpwstr/>
  </property>
  <property fmtid="{D5CDD505-2E9C-101B-9397-08002B2CF9AE}" pid="10" name="PublishingStartDate">
    <vt:lpwstr/>
  </property>
  <property fmtid="{D5CDD505-2E9C-101B-9397-08002B2CF9AE}" pid="11" name="ContentTypeId">
    <vt:lpwstr>0x0101001BC2F1BC74053945B966A39B8ED5D0CA</vt:lpwstr>
  </property>
</Properties>
</file>